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theme/themeOverride6.xml" ContentType="application/vnd.openxmlformats-officedocument.themeOverride+xml"/>
  <Override PartName="/ppt/notesSlides/notesSlide7.xml" ContentType="application/vnd.openxmlformats-officedocument.presentationml.notesSlide+xml"/>
  <Override PartName="/ppt/theme/themeOverride7.xml" ContentType="application/vnd.openxmlformats-officedocument.themeOverr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theme/themeOverride9.xml" ContentType="application/vnd.openxmlformats-officedocument.themeOverride+xml"/>
  <Override PartName="/ppt/notesSlides/notesSlide10.xml" ContentType="application/vnd.openxmlformats-officedocument.presentationml.notesSlide+xml"/>
  <Override PartName="/ppt/theme/themeOverride10.xml" ContentType="application/vnd.openxmlformats-officedocument.themeOverride+xml"/>
  <Override PartName="/ppt/notesSlides/notesSlide11.xml" ContentType="application/vnd.openxmlformats-officedocument.presentationml.notesSlide+xml"/>
  <Override PartName="/ppt/theme/themeOverride11.xml" ContentType="application/vnd.openxmlformats-officedocument.themeOverride+xml"/>
  <Override PartName="/ppt/notesSlides/notesSlide12.xml" ContentType="application/vnd.openxmlformats-officedocument.presentationml.notesSlide+xml"/>
  <Override PartName="/ppt/theme/themeOverride12.xml" ContentType="application/vnd.openxmlformats-officedocument.themeOverride+xml"/>
  <Override PartName="/ppt/notesSlides/notesSlide13.xml" ContentType="application/vnd.openxmlformats-officedocument.presentationml.notesSlide+xml"/>
  <Override PartName="/ppt/theme/themeOverride13.xml" ContentType="application/vnd.openxmlformats-officedocument.themeOverride+xml"/>
  <Override PartName="/ppt/notesSlides/notesSlide14.xml" ContentType="application/vnd.openxmlformats-officedocument.presentationml.notesSlide+xml"/>
  <Override PartName="/ppt/theme/themeOverride14.xml" ContentType="application/vnd.openxmlformats-officedocument.themeOverride+xml"/>
  <Override PartName="/ppt/notesSlides/notesSlide15.xml" ContentType="application/vnd.openxmlformats-officedocument.presentationml.notesSlide+xml"/>
  <Override PartName="/ppt/theme/themeOverride15.xml" ContentType="application/vnd.openxmlformats-officedocument.themeOverride+xml"/>
  <Override PartName="/ppt/notesSlides/notesSlide16.xml" ContentType="application/vnd.openxmlformats-officedocument.presentationml.notesSlide+xml"/>
  <Override PartName="/ppt/theme/themeOverride16.xml" ContentType="application/vnd.openxmlformats-officedocument.themeOverride+xml"/>
  <Override PartName="/ppt/notesSlides/notesSlide17.xml" ContentType="application/vnd.openxmlformats-officedocument.presentationml.notesSlide+xml"/>
  <Override PartName="/ppt/theme/themeOverride17.xml" ContentType="application/vnd.openxmlformats-officedocument.themeOverride+xml"/>
  <Override PartName="/ppt/notesSlides/notesSlide18.xml" ContentType="application/vnd.openxmlformats-officedocument.presentationml.notesSlide+xml"/>
  <Override PartName="/ppt/theme/themeOverride18.xml" ContentType="application/vnd.openxmlformats-officedocument.themeOverride+xml"/>
  <Override PartName="/ppt/notesSlides/notesSlide19.xml" ContentType="application/vnd.openxmlformats-officedocument.presentationml.notesSlide+xml"/>
  <Override PartName="/ppt/theme/themeOverride19.xml" ContentType="application/vnd.openxmlformats-officedocument.themeOverride+xml"/>
  <Override PartName="/ppt/notesSlides/notesSlide20.xml" ContentType="application/vnd.openxmlformats-officedocument.presentationml.notesSlide+xml"/>
  <Override PartName="/ppt/theme/themeOverride20.xml" ContentType="application/vnd.openxmlformats-officedocument.themeOverride+xml"/>
  <Override PartName="/ppt/notesSlides/notesSlide21.xml" ContentType="application/vnd.openxmlformats-officedocument.presentationml.notesSlide+xml"/>
  <Override PartName="/ppt/theme/themeOverride21.xml" ContentType="application/vnd.openxmlformats-officedocument.themeOverride+xml"/>
  <Override PartName="/ppt/notesSlides/notesSlide22.xml" ContentType="application/vnd.openxmlformats-officedocument.presentationml.notesSlide+xml"/>
  <Override PartName="/ppt/theme/themeOverride22.xml" ContentType="application/vnd.openxmlformats-officedocument.themeOverride+xml"/>
  <Override PartName="/ppt/notesSlides/notesSlide23.xml" ContentType="application/vnd.openxmlformats-officedocument.presentationml.notesSlide+xml"/>
  <Override PartName="/ppt/theme/themeOverride23.xml" ContentType="application/vnd.openxmlformats-officedocument.themeOverride+xml"/>
  <Override PartName="/ppt/notesSlides/notesSlide24.xml" ContentType="application/vnd.openxmlformats-officedocument.presentationml.notesSlide+xml"/>
  <Override PartName="/ppt/theme/themeOverride24.xml" ContentType="application/vnd.openxmlformats-officedocument.themeOverride+xml"/>
  <Override PartName="/ppt/notesSlides/notesSlide25.xml" ContentType="application/vnd.openxmlformats-officedocument.presentationml.notesSlide+xml"/>
  <Override PartName="/ppt/theme/themeOverride25.xml" ContentType="application/vnd.openxmlformats-officedocument.themeOverr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sldIdLst>
    <p:sldId id="256" r:id="rId5"/>
    <p:sldId id="257" r:id="rId6"/>
    <p:sldId id="258" r:id="rId7"/>
    <p:sldId id="275" r:id="rId8"/>
    <p:sldId id="259" r:id="rId9"/>
    <p:sldId id="267" r:id="rId10"/>
    <p:sldId id="268" r:id="rId11"/>
    <p:sldId id="269" r:id="rId12"/>
    <p:sldId id="271" r:id="rId13"/>
    <p:sldId id="270" r:id="rId14"/>
    <p:sldId id="272" r:id="rId15"/>
    <p:sldId id="273" r:id="rId16"/>
    <p:sldId id="288"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74"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3137" autoAdjust="0"/>
  </p:normalViewPr>
  <p:slideViewPr>
    <p:cSldViewPr>
      <p:cViewPr varScale="1">
        <p:scale>
          <a:sx n="108" d="100"/>
          <a:sy n="108" d="100"/>
        </p:scale>
        <p:origin x="78"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BCE882-C724-4D6E-A96E-3C69999A0D42}" type="datetimeFigureOut">
              <a:rPr lang="en-US" smtClean="0"/>
              <a:t>6/22/2022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5A3265-CA64-4367-A98C-083EB75B133D}" type="slidenum">
              <a:rPr lang="en-US" smtClean="0"/>
              <a:t>‹nº›</a:t>
            </a:fld>
            <a:endParaRPr lang="en-US" dirty="0"/>
          </a:p>
        </p:txBody>
      </p:sp>
    </p:spTree>
    <p:extLst>
      <p:ext uri="{BB962C8B-B14F-4D97-AF65-F5344CB8AC3E}">
        <p14:creationId xmlns:p14="http://schemas.microsoft.com/office/powerpoint/2010/main" val="3281632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rmAutofit/>
          </a:bodyPr>
          <a:lstStyle/>
          <a:p>
            <a:endParaRPr lang="pt-BR" sz="1200" kern="1200" dirty="0">
              <a:solidFill>
                <a:schemeClr val="tx1"/>
              </a:solidFill>
              <a:latin typeface="+mn-lt"/>
              <a:ea typeface="+mn-ea"/>
              <a:cs typeface="+mn-cs"/>
            </a:endParaRPr>
          </a:p>
        </p:txBody>
      </p:sp>
      <p:sp>
        <p:nvSpPr>
          <p:cNvPr id="6" name="Slide Image Placeholder 5"/>
          <p:cNvSpPr>
            <a:spLocks noGrp="1" noRot="1" noChangeAspect="1"/>
          </p:cNvSpPr>
          <p:nvPr>
            <p:ph type="sldImg"/>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rmAutofit/>
          </a:bodyPr>
          <a:lstStyle/>
          <a:p>
            <a:endParaRPr lang="pt-BR" sz="1200" kern="1200" dirty="0">
              <a:solidFill>
                <a:schemeClr val="tx1"/>
              </a:solidFill>
              <a:latin typeface="+mn-lt"/>
              <a:ea typeface="+mn-ea"/>
              <a:cs typeface="+mn-cs"/>
            </a:endParaRP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4113386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rmAutofit/>
          </a:bodyPr>
          <a:lstStyle/>
          <a:p>
            <a:endParaRPr lang="pt-BR" sz="1200" kern="1200" dirty="0">
              <a:solidFill>
                <a:schemeClr val="tx1"/>
              </a:solidFill>
              <a:latin typeface="+mn-lt"/>
              <a:ea typeface="+mn-ea"/>
              <a:cs typeface="+mn-cs"/>
            </a:endParaRP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540220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rmAutofit/>
          </a:bodyPr>
          <a:lstStyle/>
          <a:p>
            <a:endParaRPr lang="pt-BR" sz="1200" kern="1200" dirty="0">
              <a:solidFill>
                <a:schemeClr val="tx1"/>
              </a:solidFill>
              <a:latin typeface="+mn-lt"/>
              <a:ea typeface="+mn-ea"/>
              <a:cs typeface="+mn-cs"/>
            </a:endParaRP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3807190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rmAutofit/>
          </a:bodyPr>
          <a:lstStyle/>
          <a:p>
            <a:endParaRPr lang="pt-BR" sz="1200" kern="1200" dirty="0">
              <a:solidFill>
                <a:schemeClr val="tx1"/>
              </a:solidFill>
              <a:latin typeface="+mn-lt"/>
              <a:ea typeface="+mn-ea"/>
              <a:cs typeface="+mn-cs"/>
            </a:endParaRP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3562817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rmAutofit/>
          </a:bodyPr>
          <a:lstStyle/>
          <a:p>
            <a:endParaRPr lang="pt-BR" sz="1200" kern="1200" dirty="0">
              <a:solidFill>
                <a:schemeClr val="tx1"/>
              </a:solidFill>
              <a:latin typeface="+mn-lt"/>
              <a:ea typeface="+mn-ea"/>
              <a:cs typeface="+mn-cs"/>
            </a:endParaRP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262810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rmAutofit/>
          </a:bodyPr>
          <a:lstStyle/>
          <a:p>
            <a:endParaRPr lang="pt-BR" sz="1200" kern="1200" dirty="0">
              <a:solidFill>
                <a:schemeClr val="tx1"/>
              </a:solidFill>
              <a:latin typeface="+mn-lt"/>
              <a:ea typeface="+mn-ea"/>
              <a:cs typeface="+mn-cs"/>
            </a:endParaRP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3105971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rmAutofit/>
          </a:bodyPr>
          <a:lstStyle/>
          <a:p>
            <a:endParaRPr lang="pt-BR" sz="1200" kern="1200" dirty="0">
              <a:solidFill>
                <a:schemeClr val="tx1"/>
              </a:solidFill>
              <a:latin typeface="+mn-lt"/>
              <a:ea typeface="+mn-ea"/>
              <a:cs typeface="+mn-cs"/>
            </a:endParaRP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2926581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rmAutofit/>
          </a:bodyPr>
          <a:lstStyle/>
          <a:p>
            <a:endParaRPr lang="pt-BR" sz="1200" kern="1200" dirty="0">
              <a:solidFill>
                <a:schemeClr val="tx1"/>
              </a:solidFill>
              <a:latin typeface="+mn-lt"/>
              <a:ea typeface="+mn-ea"/>
              <a:cs typeface="+mn-cs"/>
            </a:endParaRP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4235138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rmAutofit/>
          </a:bodyPr>
          <a:lstStyle/>
          <a:p>
            <a:endParaRPr lang="pt-BR" sz="1200" kern="1200" dirty="0">
              <a:solidFill>
                <a:schemeClr val="tx1"/>
              </a:solidFill>
              <a:latin typeface="+mn-lt"/>
              <a:ea typeface="+mn-ea"/>
              <a:cs typeface="+mn-cs"/>
            </a:endParaRP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957610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rmAutofit/>
          </a:bodyPr>
          <a:lstStyle/>
          <a:p>
            <a:endParaRPr lang="pt-BR" sz="1200" kern="1200" dirty="0">
              <a:solidFill>
                <a:schemeClr val="tx1"/>
              </a:solidFill>
              <a:latin typeface="+mn-lt"/>
              <a:ea typeface="+mn-ea"/>
              <a:cs typeface="+mn-cs"/>
            </a:endParaRP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991777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rmAutofit/>
          </a:bodyPr>
          <a:lstStyle/>
          <a:p>
            <a:endParaRPr lang="pt-BR" sz="1200" kern="1200" dirty="0">
              <a:solidFill>
                <a:schemeClr val="tx1"/>
              </a:solidFill>
              <a:latin typeface="+mn-lt"/>
              <a:ea typeface="+mn-ea"/>
              <a:cs typeface="+mn-cs"/>
            </a:endParaRP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2145849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rmAutofit/>
          </a:bodyPr>
          <a:lstStyle/>
          <a:p>
            <a:endParaRPr lang="pt-BR" sz="1200" kern="1200" dirty="0">
              <a:solidFill>
                <a:schemeClr val="tx1"/>
              </a:solidFill>
              <a:latin typeface="+mn-lt"/>
              <a:ea typeface="+mn-ea"/>
              <a:cs typeface="+mn-cs"/>
            </a:endParaRP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3132062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rmAutofit/>
          </a:bodyPr>
          <a:lstStyle/>
          <a:p>
            <a:endParaRPr lang="pt-BR" sz="1200" kern="1200" dirty="0">
              <a:solidFill>
                <a:schemeClr val="tx1"/>
              </a:solidFill>
              <a:latin typeface="+mn-lt"/>
              <a:ea typeface="+mn-ea"/>
              <a:cs typeface="+mn-cs"/>
            </a:endParaRP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1316697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rmAutofit/>
          </a:bodyPr>
          <a:lstStyle/>
          <a:p>
            <a:endParaRPr lang="pt-BR" sz="1200" kern="1200" dirty="0">
              <a:solidFill>
                <a:schemeClr val="tx1"/>
              </a:solidFill>
              <a:latin typeface="+mn-lt"/>
              <a:ea typeface="+mn-ea"/>
              <a:cs typeface="+mn-cs"/>
            </a:endParaRP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3612042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rmAutofit/>
          </a:bodyPr>
          <a:lstStyle/>
          <a:p>
            <a:endParaRPr lang="pt-BR" sz="1200" kern="1200" dirty="0">
              <a:solidFill>
                <a:schemeClr val="tx1"/>
              </a:solidFill>
              <a:latin typeface="+mn-lt"/>
              <a:ea typeface="+mn-ea"/>
              <a:cs typeface="+mn-cs"/>
            </a:endParaRP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1116751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rmAutofit/>
          </a:bodyPr>
          <a:lstStyle/>
          <a:p>
            <a:endParaRPr lang="pt-BR" sz="1200" kern="1200" dirty="0">
              <a:solidFill>
                <a:schemeClr val="tx1"/>
              </a:solidFill>
              <a:latin typeface="+mn-lt"/>
              <a:ea typeface="+mn-ea"/>
              <a:cs typeface="+mn-cs"/>
            </a:endParaRP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1455104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rmAutofit/>
          </a:bodyPr>
          <a:lstStyle/>
          <a:p>
            <a:endParaRPr lang="pt-BR" sz="1200" kern="1200" dirty="0">
              <a:solidFill>
                <a:schemeClr val="tx1"/>
              </a:solidFill>
              <a:latin typeface="+mn-lt"/>
              <a:ea typeface="+mn-ea"/>
              <a:cs typeface="+mn-cs"/>
            </a:endParaRP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1185783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rmAutofit/>
          </a:bodyPr>
          <a:lstStyle/>
          <a:p>
            <a:endParaRPr lang="pt-BR" sz="1200" kern="1200" dirty="0">
              <a:solidFill>
                <a:schemeClr val="tx1"/>
              </a:solidFill>
              <a:latin typeface="+mn-lt"/>
              <a:ea typeface="+mn-ea"/>
              <a:cs typeface="+mn-cs"/>
            </a:endParaRP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4266912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rmAutofit/>
          </a:bodyPr>
          <a:lstStyle/>
          <a:p>
            <a:endParaRPr lang="pt-BR" sz="1200" kern="1200" dirty="0">
              <a:solidFill>
                <a:schemeClr val="tx1"/>
              </a:solidFill>
              <a:latin typeface="+mn-lt"/>
              <a:ea typeface="+mn-ea"/>
              <a:cs typeface="+mn-cs"/>
            </a:endParaRP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1957007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rmAutofit/>
          </a:bodyPr>
          <a:lstStyle/>
          <a:p>
            <a:endParaRPr lang="pt-BR" sz="1200" kern="1200" dirty="0">
              <a:solidFill>
                <a:schemeClr val="tx1"/>
              </a:solidFill>
              <a:latin typeface="+mn-lt"/>
              <a:ea typeface="+mn-ea"/>
              <a:cs typeface="+mn-cs"/>
            </a:endParaRP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3845131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rmAutofit/>
          </a:bodyPr>
          <a:lstStyle/>
          <a:p>
            <a:endParaRPr lang="pt-BR" sz="1200" kern="1200" dirty="0">
              <a:solidFill>
                <a:schemeClr val="tx1"/>
              </a:solidFill>
              <a:latin typeface="+mn-lt"/>
              <a:ea typeface="+mn-ea"/>
              <a:cs typeface="+mn-cs"/>
            </a:endParaRP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2328587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rmAutofit/>
          </a:bodyPr>
          <a:lstStyle/>
          <a:p>
            <a:endParaRPr lang="pt-BR" sz="1200" kern="1200" dirty="0">
              <a:solidFill>
                <a:schemeClr val="tx1"/>
              </a:solidFill>
              <a:latin typeface="+mn-lt"/>
              <a:ea typeface="+mn-ea"/>
              <a:cs typeface="+mn-cs"/>
            </a:endParaRP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1835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rmAutofit/>
          </a:bodyPr>
          <a:lstStyle/>
          <a:p>
            <a:endParaRPr lang="pt-BR" sz="1200" kern="1200" dirty="0">
              <a:solidFill>
                <a:schemeClr val="tx1"/>
              </a:solidFill>
              <a:latin typeface="+mn-lt"/>
              <a:ea typeface="+mn-ea"/>
              <a:cs typeface="+mn-cs"/>
            </a:endParaRP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1368391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rmAutofit/>
          </a:bodyPr>
          <a:lstStyle/>
          <a:p>
            <a:endParaRPr lang="pt-BR" sz="1200" kern="1200" dirty="0">
              <a:solidFill>
                <a:schemeClr val="tx1"/>
              </a:solidFill>
              <a:latin typeface="+mn-lt"/>
              <a:ea typeface="+mn-ea"/>
              <a:cs typeface="+mn-cs"/>
            </a:endParaRP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575290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numCol="2" spcCol="182880">
            <a:normAutofit/>
          </a:bodyPr>
          <a:lstStyle/>
          <a:p>
            <a:endParaRPr lang="pt-BR" sz="1200" kern="1200" dirty="0">
              <a:solidFill>
                <a:schemeClr val="tx1"/>
              </a:solidFill>
              <a:latin typeface="+mn-lt"/>
              <a:ea typeface="+mn-ea"/>
              <a:cs typeface="+mn-cs"/>
            </a:endParaRPr>
          </a:p>
        </p:txBody>
      </p:sp>
      <p:sp>
        <p:nvSpPr>
          <p:cNvPr id="6" name="Slide Image Placeholder 5"/>
          <p:cNvSpPr>
            <a:spLocks noGrp="1" noRot="1" noChangeAspect="1"/>
          </p:cNvSpPr>
          <p:nvPr>
            <p:ph type="sldImg"/>
          </p:nvPr>
        </p:nvSpPr>
        <p:spPr/>
      </p:sp>
    </p:spTree>
    <p:extLst>
      <p:ext uri="{BB962C8B-B14F-4D97-AF65-F5344CB8AC3E}">
        <p14:creationId xmlns:p14="http://schemas.microsoft.com/office/powerpoint/2010/main" val="2870719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CD5785-8A43-4CC4-A705-D4AA7E8DB57F}" type="datetimeFigureOut">
              <a:rPr lang="en-US" smtClean="0">
                <a:solidFill>
                  <a:prstClr val="black">
                    <a:tint val="75000"/>
                  </a:prstClr>
                </a:solidFill>
              </a:rPr>
              <a:pPr/>
              <a:t>6/22/2022</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FF75B4CE-5129-41CA-A75E-F2AE589D1F47}" type="slidenum">
              <a:rPr lang="en-US" smtClean="0">
                <a:solidFill>
                  <a:prstClr val="black">
                    <a:tint val="75000"/>
                  </a:prstClr>
                </a:solidFill>
              </a:rPr>
              <a:pPr/>
              <a:t>‹nº›</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a:t>Clique para editar o título Mestre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CD5785-8A43-4CC4-A705-D4AA7E8DB57F}" type="datetimeFigureOut">
              <a:rPr lang="en-US" smtClean="0">
                <a:solidFill>
                  <a:prstClr val="black">
                    <a:tint val="75000"/>
                  </a:prstClr>
                </a:solidFill>
              </a:rPr>
              <a:pPr/>
              <a:t>6/22/2022</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75B4CE-5129-41CA-A75E-F2AE589D1F47}" type="slidenum">
              <a:rPr lang="en-US" smtClean="0">
                <a:solidFill>
                  <a:prstClr val="black">
                    <a:tint val="75000"/>
                  </a:prstClr>
                </a:solidFill>
              </a:rPr>
              <a:pPr/>
              <a:t>‹nº›</a:t>
            </a:fld>
            <a:endParaRPr lang="en-US" dirty="0">
              <a:solidFill>
                <a:prstClr val="black">
                  <a:tint val="75000"/>
                </a:prstClr>
              </a:solidFill>
            </a:endParaRPr>
          </a:p>
        </p:txBody>
      </p:sp>
    </p:spTree>
    <p:extLst>
      <p:ext uri="{BB962C8B-B14F-4D97-AF65-F5344CB8AC3E}">
        <p14:creationId xmlns:p14="http://schemas.microsoft.com/office/powerpoint/2010/main" val="2561617506"/>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hemeOverride" Target="../theme/themeOverride9.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hemeOverride" Target="../theme/themeOverride10.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hemeOverride" Target="../theme/themeOverride11.xml"/><Relationship Id="rId5" Type="http://schemas.openxmlformats.org/officeDocument/2006/relationships/image" Target="../media/image7.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hemeOverride" Target="../theme/themeOverride1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hemeOverride" Target="../theme/themeOverride13.xml"/><Relationship Id="rId5" Type="http://schemas.openxmlformats.org/officeDocument/2006/relationships/image" Target="../media/image8.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hemeOverride" Target="../theme/themeOverride14.xml"/><Relationship Id="rId5" Type="http://schemas.openxmlformats.org/officeDocument/2006/relationships/image" Target="../media/image9.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hemeOverride" Target="../theme/themeOverride15.xml"/><Relationship Id="rId5" Type="http://schemas.openxmlformats.org/officeDocument/2006/relationships/image" Target="../media/image10.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hemeOverride" Target="../theme/themeOverride16.xml"/><Relationship Id="rId5" Type="http://schemas.openxmlformats.org/officeDocument/2006/relationships/image" Target="../media/image11.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hemeOverride" Target="../theme/themeOverride17.xml"/><Relationship Id="rId5" Type="http://schemas.openxmlformats.org/officeDocument/2006/relationships/image" Target="../media/image12.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hemeOverride" Target="../theme/themeOverride18.xml"/><Relationship Id="rId5" Type="http://schemas.openxmlformats.org/officeDocument/2006/relationships/image" Target="../media/image13.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hemeOverride" Target="../theme/themeOverride19.xml"/><Relationship Id="rId5" Type="http://schemas.openxmlformats.org/officeDocument/2006/relationships/image" Target="../media/image14.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hemeOverride" Target="../theme/themeOverride20.xml"/><Relationship Id="rId5" Type="http://schemas.openxmlformats.org/officeDocument/2006/relationships/image" Target="../media/image1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hemeOverride" Target="../theme/themeOverride21.xml"/><Relationship Id="rId5" Type="http://schemas.openxmlformats.org/officeDocument/2006/relationships/image" Target="../media/image16.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hemeOverride" Target="../theme/themeOverride22.xml"/><Relationship Id="rId5" Type="http://schemas.openxmlformats.org/officeDocument/2006/relationships/image" Target="../media/image16.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hemeOverride" Target="../theme/themeOverride23.xml"/><Relationship Id="rId5" Type="http://schemas.openxmlformats.org/officeDocument/2006/relationships/image" Target="../media/image17.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hemeOverride" Target="../theme/themeOverride24.xml"/><Relationship Id="rId5" Type="http://schemas.openxmlformats.org/officeDocument/2006/relationships/image" Target="../media/image18.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hemeOverride" Target="../theme/themeOverride25.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hemeOverride" Target="../theme/themeOverride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hemeOverride" Target="../theme/themeOverride6.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hemeOverride" Target="../theme/themeOverride7.xml"/><Relationship Id="rId5" Type="http://schemas.openxmlformats.org/officeDocument/2006/relationships/image" Target="../media/image6.jpe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hemeOverride" Target="../theme/themeOverride8.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70C0"/>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ectangle 6"/>
          <p:cNvSpPr/>
          <p:nvPr/>
        </p:nvSpPr>
        <p:spPr>
          <a:xfrm>
            <a:off x="3864934" y="2898648"/>
            <a:ext cx="1600200" cy="1600200"/>
          </a:xfrm>
          <a:prstGeom prst="rect">
            <a:avLst/>
          </a:prstGeom>
          <a:solidFill>
            <a:srgbClr val="F79A5B"/>
          </a:solidFill>
          <a:ln>
            <a:noFill/>
          </a:ln>
          <a:effectLst>
            <a:outerShdw blurRad="355600" dist="254000" dir="11400000" sx="110000" sy="110000" algn="tr" rotWithShape="0">
              <a:prstClr val="black">
                <a:alpha val="30000"/>
              </a:prstClr>
            </a:outerShdw>
          </a:effectLst>
          <a:scene3d>
            <a:camera prst="isometricTopUp"/>
            <a:lightRig rig="threePt" dir="t"/>
          </a:scene3d>
          <a:sp3d extrusionH="165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endParaRPr>
          </a:p>
        </p:txBody>
      </p:sp>
      <p:sp>
        <p:nvSpPr>
          <p:cNvPr id="5" name="Rectangle 4"/>
          <p:cNvSpPr/>
          <p:nvPr/>
        </p:nvSpPr>
        <p:spPr>
          <a:xfrm>
            <a:off x="2743200" y="914400"/>
            <a:ext cx="1600200" cy="1600200"/>
          </a:xfrm>
          <a:prstGeom prst="rect">
            <a:avLst/>
          </a:prstGeom>
          <a:solidFill>
            <a:srgbClr val="5DC7D9"/>
          </a:solidFill>
          <a:ln>
            <a:noFill/>
          </a:ln>
          <a:effectLst/>
          <a:scene3d>
            <a:camera prst="isometricTopUp"/>
            <a:lightRig rig="threePt" dir="t"/>
          </a:scene3d>
          <a:sp3d extrusionH="165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prstClr val="white"/>
              </a:solidFill>
            </a:endParaRPr>
          </a:p>
        </p:txBody>
      </p:sp>
      <p:sp>
        <p:nvSpPr>
          <p:cNvPr id="6" name="Rectangle 5"/>
          <p:cNvSpPr/>
          <p:nvPr/>
        </p:nvSpPr>
        <p:spPr>
          <a:xfrm>
            <a:off x="1599973" y="2876060"/>
            <a:ext cx="1600200" cy="1600200"/>
          </a:xfrm>
          <a:prstGeom prst="rect">
            <a:avLst/>
          </a:prstGeom>
          <a:solidFill>
            <a:srgbClr val="E9605D"/>
          </a:solidFill>
          <a:ln>
            <a:noFill/>
          </a:ln>
          <a:effectLst>
            <a:outerShdw blurRad="355600" dist="254000" dir="11400000" sx="110000" sy="110000" algn="tr" rotWithShape="0">
              <a:prstClr val="black">
                <a:alpha val="30000"/>
              </a:prstClr>
            </a:outerShdw>
          </a:effectLst>
          <a:scene3d>
            <a:camera prst="isometricTopUp"/>
            <a:lightRig rig="threePt" dir="t"/>
          </a:scene3d>
          <a:sp3d extrusionH="1651000"/>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pt-BR" sz="4000" dirty="0">
              <a:solidFill>
                <a:prstClr val="black"/>
              </a:solidFill>
              <a:latin typeface="Franklin Gothic Medium Cond" pitchFamily="34" charset="0"/>
            </a:endParaRPr>
          </a:p>
        </p:txBody>
      </p:sp>
      <p:sp>
        <p:nvSpPr>
          <p:cNvPr id="9" name="TextBox 8"/>
          <p:cNvSpPr txBox="1"/>
          <p:nvPr/>
        </p:nvSpPr>
        <p:spPr>
          <a:xfrm>
            <a:off x="3410030" y="2367331"/>
            <a:ext cx="1408462" cy="553998"/>
          </a:xfrm>
          <a:prstGeom prst="rect">
            <a:avLst/>
          </a:prstGeom>
          <a:noFill/>
        </p:spPr>
        <p:txBody>
          <a:bodyPr wrap="none" rtlCol="0">
            <a:spAutoFit/>
            <a:scene3d>
              <a:camera prst="isometricRightUp"/>
              <a:lightRig rig="threePt" dir="t"/>
            </a:scene3d>
          </a:bodyPr>
          <a:lstStyle/>
          <a:p>
            <a:pPr algn="ctr" defTabSz="914400">
              <a:buNone/>
            </a:pPr>
            <a:r>
              <a:rPr lang="pt-BR" sz="3000" b="0" i="0" dirty="0">
                <a:latin typeface="Franklin Gothic Medium Cond"/>
                <a:ea typeface="+mn-ea"/>
                <a:cs typeface="+mn-cs"/>
              </a:rPr>
              <a:t>Versão 3</a:t>
            </a:r>
          </a:p>
        </p:txBody>
      </p:sp>
      <p:sp>
        <p:nvSpPr>
          <p:cNvPr id="10" name="TextBox 9"/>
          <p:cNvSpPr txBox="1"/>
          <p:nvPr/>
        </p:nvSpPr>
        <p:spPr>
          <a:xfrm>
            <a:off x="3358210" y="4359166"/>
            <a:ext cx="1408464" cy="553998"/>
          </a:xfrm>
          <a:prstGeom prst="rect">
            <a:avLst/>
          </a:prstGeom>
          <a:noFill/>
        </p:spPr>
        <p:txBody>
          <a:bodyPr wrap="none" rtlCol="0">
            <a:spAutoFit/>
            <a:scene3d>
              <a:camera prst="isometricLeftDown"/>
              <a:lightRig rig="threePt" dir="t"/>
            </a:scene3d>
          </a:bodyPr>
          <a:lstStyle/>
          <a:p>
            <a:pPr algn="ctr" defTabSz="914400">
              <a:buNone/>
            </a:pPr>
            <a:r>
              <a:rPr lang="pt-BR" sz="3000" b="0" i="0" dirty="0">
                <a:latin typeface="Franklin Gothic Medium Cond"/>
                <a:ea typeface="+mn-ea"/>
                <a:cs typeface="+mn-cs"/>
              </a:rPr>
              <a:t>Versão 2</a:t>
            </a:r>
          </a:p>
        </p:txBody>
      </p:sp>
      <p:sp>
        <p:nvSpPr>
          <p:cNvPr id="8" name="TextBox 7"/>
          <p:cNvSpPr txBox="1"/>
          <p:nvPr/>
        </p:nvSpPr>
        <p:spPr>
          <a:xfrm>
            <a:off x="2175910" y="3037635"/>
            <a:ext cx="646331" cy="1316130"/>
          </a:xfrm>
          <a:prstGeom prst="rect">
            <a:avLst/>
          </a:prstGeom>
          <a:noFill/>
        </p:spPr>
        <p:txBody>
          <a:bodyPr vert="vert" wrap="none" rtlCol="0">
            <a:spAutoFit/>
            <a:scene3d>
              <a:camera prst="isometricTopUp"/>
              <a:lightRig rig="threePt" dir="t"/>
            </a:scene3d>
          </a:bodyPr>
          <a:lstStyle/>
          <a:p>
            <a:pPr algn="ctr" defTabSz="914400">
              <a:buNone/>
            </a:pPr>
            <a:r>
              <a:rPr lang="pt-BR" sz="3000" b="0" i="0" dirty="0">
                <a:latin typeface="Franklin Gothic Medium Cond"/>
                <a:ea typeface="+mn-ea"/>
                <a:cs typeface="+mn-cs"/>
              </a:rPr>
              <a:t>Versão 1</a:t>
            </a:r>
          </a:p>
        </p:txBody>
      </p:sp>
      <p:pic>
        <p:nvPicPr>
          <p:cNvPr id="1030" name="Picture 6" descr="GitHub – Apps no Google Play">
            <a:extLst>
              <a:ext uri="{FF2B5EF4-FFF2-40B4-BE49-F238E27FC236}">
                <a16:creationId xmlns:a16="http://schemas.microsoft.com/office/drawing/2014/main" id="{86036179-5C9F-09A7-EF36-9EDBF4F475C1}"/>
              </a:ext>
            </a:extLst>
          </p:cNvPr>
          <p:cNvPicPr preferRelativeResize="0">
            <a:picLocks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427984" y="3933056"/>
            <a:ext cx="1603887" cy="1620160"/>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3" name="Picture 6" descr="GitHub – Apps no Google Play">
            <a:extLst>
              <a:ext uri="{FF2B5EF4-FFF2-40B4-BE49-F238E27FC236}">
                <a16:creationId xmlns:a16="http://schemas.microsoft.com/office/drawing/2014/main" id="{8CEC8453-B7C7-D70E-8B75-E2D40A4582AE}"/>
              </a:ext>
            </a:extLst>
          </p:cNvPr>
          <p:cNvPicPr preferRelativeResize="0">
            <a:picLocks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30257" y="3850532"/>
            <a:ext cx="1600200" cy="1666700"/>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F0BE859B-28E9-A477-8CA1-0BE4A83E2588}"/>
              </a:ext>
            </a:extLst>
          </p:cNvPr>
          <p:cNvSpPr/>
          <p:nvPr/>
        </p:nvSpPr>
        <p:spPr>
          <a:xfrm>
            <a:off x="4572000" y="872535"/>
            <a:ext cx="4204549" cy="1754326"/>
          </a:xfrm>
          <a:prstGeom prst="rect">
            <a:avLst/>
          </a:prstGeom>
          <a:noFill/>
        </p:spPr>
        <p:txBody>
          <a:bodyPr wrap="none" lIns="91440" tIns="45720" rIns="91440" bIns="45720">
            <a:spAutoFit/>
          </a:bodyPr>
          <a:lstStyle/>
          <a:p>
            <a:pPr algn="ctr"/>
            <a:r>
              <a:rPr lang="pt-BR" sz="5400" b="1" cap="none" spc="0" dirty="0">
                <a:ln w="10160">
                  <a:noFill/>
                  <a:prstDash val="solid"/>
                </a:ln>
                <a:solidFill>
                  <a:srgbClr val="FFFFFF"/>
                </a:solidFill>
                <a:effectLst>
                  <a:outerShdw blurRad="38100" dist="22860" dir="5400000" algn="tl" rotWithShape="0">
                    <a:srgbClr val="000000">
                      <a:alpha val="30000"/>
                    </a:srgbClr>
                  </a:outerShdw>
                </a:effectLst>
              </a:rPr>
              <a:t>Entendendo o</a:t>
            </a:r>
          </a:p>
          <a:p>
            <a:pPr algn="ctr"/>
            <a:r>
              <a:rPr lang="pt-BR" sz="5400" b="1" dirty="0">
                <a:ln w="10160">
                  <a:noFill/>
                  <a:prstDash val="solid"/>
                </a:ln>
                <a:solidFill>
                  <a:srgbClr val="FFFFFF"/>
                </a:solidFill>
                <a:effectLst>
                  <a:outerShdw blurRad="38100" dist="22860" dir="5400000" algn="tl" rotWithShape="0">
                    <a:srgbClr val="000000">
                      <a:alpha val="30000"/>
                    </a:srgbClr>
                  </a:outerShdw>
                </a:effectLst>
              </a:rPr>
              <a:t>GitHub 2</a:t>
            </a:r>
            <a:endParaRPr lang="pt-BR" sz="5400" b="1" cap="none" spc="0" dirty="0">
              <a:ln w="10160">
                <a:noFill/>
                <a:prstDash val="solid"/>
              </a:ln>
              <a:solidFill>
                <a:srgbClr val="FFFFFF"/>
              </a:solidFill>
              <a:effectLst>
                <a:outerShdw blurRad="38100" dist="22860" dir="5400000" algn="tl" rotWithShape="0">
                  <a:srgbClr val="000000">
                    <a:alpha val="30000"/>
                  </a:srgbClr>
                </a:outerShdw>
              </a:effectLst>
            </a:endParaRPr>
          </a:p>
        </p:txBody>
      </p:sp>
      <p:pic>
        <p:nvPicPr>
          <p:cNvPr id="15" name="Picture 8" descr="Agência Crow - Desenvolvimento de sites, sistemas e aplicativos em Foz do  Iguaçu e Ciudad del Este - Agência Crow">
            <a:extLst>
              <a:ext uri="{FF2B5EF4-FFF2-40B4-BE49-F238E27FC236}">
                <a16:creationId xmlns:a16="http://schemas.microsoft.com/office/drawing/2014/main" id="{B662398E-65F8-FC2C-E487-311907E7002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61545" y="989412"/>
            <a:ext cx="1605600" cy="1450176"/>
          </a:xfrm>
          <a:prstGeom prst="rect">
            <a:avLst/>
          </a:prstGeom>
          <a:noFill/>
          <a:scene3d>
            <a:camera prst="isometricTopUp"/>
            <a:lightRig rig="threePt" dir="t"/>
          </a:scene3d>
          <a:extLst>
            <a:ext uri="{909E8E84-426E-40DD-AFC4-6F175D3DCCD1}">
              <a14:hiddenFill xmlns:a14="http://schemas.microsoft.com/office/drawing/2010/main">
                <a:solidFill>
                  <a:srgbClr val="FFFFFF"/>
                </a:solidFill>
              </a14:hiddenFill>
            </a:ext>
          </a:extLst>
        </p:spPr>
      </p:pic>
      <p:pic>
        <p:nvPicPr>
          <p:cNvPr id="16" name="Picture 8" descr="Agência Crow - Desenvolvimento de sites, sistemas e aplicativos em Foz do  Iguaçu e Ciudad del Este - Agência Crow">
            <a:extLst>
              <a:ext uri="{FF2B5EF4-FFF2-40B4-BE49-F238E27FC236}">
                <a16:creationId xmlns:a16="http://schemas.microsoft.com/office/drawing/2014/main" id="{D29D7B1E-850D-29BE-A339-03C0EF9CF7F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9534" y="2970905"/>
            <a:ext cx="1605600" cy="1450176"/>
          </a:xfrm>
          <a:prstGeom prst="rect">
            <a:avLst/>
          </a:prstGeom>
          <a:noFill/>
          <a:scene3d>
            <a:camera prst="isometricTopUp"/>
            <a:lightRig rig="threePt" dir="t"/>
          </a:scene3d>
          <a:extLst>
            <a:ext uri="{909E8E84-426E-40DD-AFC4-6F175D3DCCD1}">
              <a14:hiddenFill xmlns:a14="http://schemas.microsoft.com/office/drawing/2010/main">
                <a:solidFill>
                  <a:srgbClr val="FFFFFF"/>
                </a:solidFill>
              </a14:hiddenFill>
            </a:ext>
          </a:extLst>
        </p:spPr>
      </p:pic>
      <p:pic>
        <p:nvPicPr>
          <p:cNvPr id="17" name="Picture 6" descr="GitHub – Apps no Google Play">
            <a:extLst>
              <a:ext uri="{FF2B5EF4-FFF2-40B4-BE49-F238E27FC236}">
                <a16:creationId xmlns:a16="http://schemas.microsoft.com/office/drawing/2014/main" id="{C67D86CA-0F42-0C11-EB78-3C241A8948F2}"/>
              </a:ext>
            </a:extLst>
          </p:cNvPr>
          <p:cNvPicPr preferRelativeResize="0">
            <a:picLocks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169689" y="1910780"/>
            <a:ext cx="1600200" cy="1666700"/>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8" name="Picture 8" descr="Agência Crow - Desenvolvimento de sites, sistemas e aplicativos em Foz do  Iguaçu e Ciudad del Este - Agência Crow">
            <a:extLst>
              <a:ext uri="{FF2B5EF4-FFF2-40B4-BE49-F238E27FC236}">
                <a16:creationId xmlns:a16="http://schemas.microsoft.com/office/drawing/2014/main" id="{958434B9-5EBA-1AE0-FBB0-A2A2658C6BA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2210" y="4018048"/>
            <a:ext cx="1605600" cy="145017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181845"/>
      </p:ext>
    </p:extLst>
  </p:cSld>
  <p:clrMapOvr>
    <a:overrideClrMapping bg1="lt1" tx1="dk1" bg2="lt2" tx2="dk2" accent1="accent1" accent2="accent2" accent3="accent3" accent4="accent4" accent5="accent5" accent6="accent6" hlink="hlink" folHlink="folHlink"/>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70C0"/>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6" descr="Faculdade Arnaldo">
            <a:extLst>
              <a:ext uri="{FF2B5EF4-FFF2-40B4-BE49-F238E27FC236}">
                <a16:creationId xmlns:a16="http://schemas.microsoft.com/office/drawing/2014/main" id="{8857BB90-21E0-47E9-041D-4DF2A5A134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343240"/>
            <a:ext cx="2093240" cy="180279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E564D509-463C-66A8-79DE-CF31EFE2478F}"/>
              </a:ext>
            </a:extLst>
          </p:cNvPr>
          <p:cNvSpPr txBox="1"/>
          <p:nvPr/>
        </p:nvSpPr>
        <p:spPr>
          <a:xfrm>
            <a:off x="251520" y="476672"/>
            <a:ext cx="8568952" cy="4093428"/>
          </a:xfrm>
          <a:prstGeom prst="rect">
            <a:avLst/>
          </a:prstGeom>
          <a:noFill/>
        </p:spPr>
        <p:txBody>
          <a:bodyPr wrap="square" rtlCol="0">
            <a:spAutoFit/>
          </a:bodyPr>
          <a:lstStyle/>
          <a:p>
            <a:r>
              <a:rPr lang="pt-BR" sz="3000" dirty="0">
                <a:solidFill>
                  <a:schemeClr val="bg1"/>
                </a:solidFill>
              </a:rPr>
              <a:t>Explicando seu fluxo:</a:t>
            </a:r>
          </a:p>
          <a:p>
            <a:endParaRPr lang="pt-BR" sz="3000" dirty="0">
              <a:solidFill>
                <a:schemeClr val="bg1"/>
              </a:solidFill>
            </a:endParaRPr>
          </a:p>
          <a:p>
            <a:r>
              <a:rPr lang="pt-BR" sz="2000" dirty="0">
                <a:solidFill>
                  <a:schemeClr val="bg1"/>
                </a:solidFill>
              </a:rPr>
              <a:t>Passo 1: Configurar um repositório do grupo do trabalho ou organização</a:t>
            </a:r>
          </a:p>
          <a:p>
            <a:r>
              <a:rPr lang="pt-BR" sz="2000" dirty="0">
                <a:solidFill>
                  <a:schemeClr val="bg1"/>
                </a:solidFill>
              </a:rPr>
              <a:t>Passo 2: Fork no Repositório principal para seu repositório pessoal</a:t>
            </a:r>
          </a:p>
          <a:p>
            <a:r>
              <a:rPr lang="pt-BR" sz="2000" dirty="0">
                <a:solidFill>
                  <a:schemeClr val="bg1"/>
                </a:solidFill>
              </a:rPr>
              <a:t>Passo 3: Clone o Repositório para sua máquina local</a:t>
            </a:r>
          </a:p>
          <a:p>
            <a:r>
              <a:rPr lang="pt-BR" sz="2000" dirty="0">
                <a:solidFill>
                  <a:schemeClr val="bg1"/>
                </a:solidFill>
              </a:rPr>
              <a:t>Passo 4: Crie uma nova Branch para suas mudanças/implementações</a:t>
            </a:r>
          </a:p>
          <a:p>
            <a:r>
              <a:rPr lang="pt-BR" sz="2000" dirty="0">
                <a:solidFill>
                  <a:schemeClr val="bg1"/>
                </a:solidFill>
              </a:rPr>
              <a:t>Passo 5: Configurar um repositório remoto para seu grupo/organização</a:t>
            </a:r>
          </a:p>
          <a:p>
            <a:r>
              <a:rPr lang="pt-BR" sz="2000" dirty="0">
                <a:solidFill>
                  <a:schemeClr val="bg1"/>
                </a:solidFill>
              </a:rPr>
              <a:t>Passo 6: Crie implementações, testes ou qualquer mudança .</a:t>
            </a:r>
          </a:p>
          <a:p>
            <a:r>
              <a:rPr lang="pt-BR" sz="2000" dirty="0">
                <a:solidFill>
                  <a:schemeClr val="bg1"/>
                </a:solidFill>
              </a:rPr>
              <a:t>Passo 7: Pull nos arquivos mais recentes do repositório de sua organização</a:t>
            </a:r>
          </a:p>
          <a:p>
            <a:r>
              <a:rPr lang="pt-BR" sz="2000" dirty="0">
                <a:solidFill>
                  <a:schemeClr val="bg1"/>
                </a:solidFill>
              </a:rPr>
              <a:t>Passo 8: Merge da master branch com a branch criada para implementação</a:t>
            </a:r>
          </a:p>
          <a:p>
            <a:r>
              <a:rPr lang="pt-BR" sz="2000" dirty="0">
                <a:solidFill>
                  <a:schemeClr val="bg1"/>
                </a:solidFill>
              </a:rPr>
              <a:t>Passo 9: Push suas alterações para seu repositório pessoal</a:t>
            </a:r>
          </a:p>
          <a:p>
            <a:r>
              <a:rPr lang="pt-BR" sz="2000" dirty="0">
                <a:solidFill>
                  <a:schemeClr val="bg1"/>
                </a:solidFill>
              </a:rPr>
              <a:t>Passo 10: Crie um Pull Request no repositório da sua organização</a:t>
            </a:r>
          </a:p>
        </p:txBody>
      </p:sp>
    </p:spTree>
    <p:extLst>
      <p:ext uri="{BB962C8B-B14F-4D97-AF65-F5344CB8AC3E}">
        <p14:creationId xmlns:p14="http://schemas.microsoft.com/office/powerpoint/2010/main" val="2207731537"/>
      </p:ext>
    </p:extLst>
  </p:cSld>
  <p:clrMapOvr>
    <a:overrideClrMapping bg1="lt1" tx1="dk1" bg2="lt2" tx2="dk2" accent1="accent1" accent2="accent2" accent3="accent3" accent4="accent4" accent5="accent5" accent6="accent6" hlink="hlink" folHlink="folHlink"/>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70C0"/>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6" descr="Faculdade Arnaldo">
            <a:extLst>
              <a:ext uri="{FF2B5EF4-FFF2-40B4-BE49-F238E27FC236}">
                <a16:creationId xmlns:a16="http://schemas.microsoft.com/office/drawing/2014/main" id="{8857BB90-21E0-47E9-041D-4DF2A5A134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343240"/>
            <a:ext cx="2093240" cy="180279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E564D509-463C-66A8-79DE-CF31EFE2478F}"/>
              </a:ext>
            </a:extLst>
          </p:cNvPr>
          <p:cNvSpPr txBox="1"/>
          <p:nvPr/>
        </p:nvSpPr>
        <p:spPr>
          <a:xfrm>
            <a:off x="251520" y="476672"/>
            <a:ext cx="8568952" cy="4862870"/>
          </a:xfrm>
          <a:prstGeom prst="rect">
            <a:avLst/>
          </a:prstGeom>
          <a:noFill/>
        </p:spPr>
        <p:txBody>
          <a:bodyPr wrap="square" rtlCol="0">
            <a:spAutoFit/>
          </a:bodyPr>
          <a:lstStyle/>
          <a:p>
            <a:r>
              <a:rPr lang="pt-BR" sz="3000" dirty="0">
                <a:solidFill>
                  <a:schemeClr val="bg1"/>
                </a:solidFill>
              </a:rPr>
              <a:t>App de Vendas(caso prático):</a:t>
            </a:r>
          </a:p>
          <a:p>
            <a:endParaRPr lang="pt-BR" sz="2000" dirty="0">
              <a:solidFill>
                <a:schemeClr val="bg1"/>
              </a:solidFill>
            </a:endParaRPr>
          </a:p>
          <a:p>
            <a:pPr lvl="1"/>
            <a:r>
              <a:rPr lang="pt-BR" sz="2000" dirty="0">
                <a:solidFill>
                  <a:schemeClr val="bg1"/>
                </a:solidFill>
              </a:rPr>
              <a:t>	Minha empresa “Vendas Rossi” quer começar a trabalhar com um aplicativo próprio, logo eu(engenheiro de software) selecionei uma equipe para desenvolver esse aplicativo.</a:t>
            </a:r>
          </a:p>
          <a:p>
            <a:pPr lvl="1"/>
            <a:r>
              <a:rPr lang="pt-BR" sz="2000" dirty="0">
                <a:solidFill>
                  <a:schemeClr val="bg1"/>
                </a:solidFill>
              </a:rPr>
              <a:t> 	Vou criar um repositório no github e enviar para os programadores, eles então vão fazer o clone do repositório em suas respectivas máquinas e realizar um pull para pegarem a ultima versão.</a:t>
            </a:r>
          </a:p>
          <a:p>
            <a:pPr lvl="1"/>
            <a:r>
              <a:rPr lang="pt-BR" sz="2000" dirty="0">
                <a:solidFill>
                  <a:schemeClr val="bg1"/>
                </a:solidFill>
              </a:rPr>
              <a:t>	A medida que forem fazendo alterações vão dando commit e após um push para atualização do código no repositório remoto.</a:t>
            </a:r>
          </a:p>
          <a:p>
            <a:pPr lvl="1"/>
            <a:r>
              <a:rPr lang="pt-BR" sz="2000" dirty="0">
                <a:solidFill>
                  <a:schemeClr val="bg1"/>
                </a:solidFill>
              </a:rPr>
              <a:t>	A ideia é como se enxergássemos uma estrada onde se divide e se encontra novamente, o código não sobrescreve o principal, para isso é dado o comando de pull request, onde o branch master realiza um comando de MERGE, este engloba todas as versões na mesma página.</a:t>
            </a:r>
          </a:p>
          <a:p>
            <a:endParaRPr lang="pt-BR" sz="2000" dirty="0">
              <a:solidFill>
                <a:schemeClr val="bg1"/>
              </a:solidFill>
            </a:endParaRPr>
          </a:p>
        </p:txBody>
      </p:sp>
    </p:spTree>
    <p:extLst>
      <p:ext uri="{BB962C8B-B14F-4D97-AF65-F5344CB8AC3E}">
        <p14:creationId xmlns:p14="http://schemas.microsoft.com/office/powerpoint/2010/main" val="2462078111"/>
      </p:ext>
    </p:extLst>
  </p:cSld>
  <p:clrMapOvr>
    <a:overrideClrMapping bg1="lt1" tx1="dk1" bg2="lt2" tx2="dk2" accent1="accent1" accent2="accent2" accent3="accent3" accent4="accent4" accent5="accent5" accent6="accent6" hlink="hlink" folHlink="folHlink"/>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70C0"/>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6" descr="Faculdade Arnaldo">
            <a:extLst>
              <a:ext uri="{FF2B5EF4-FFF2-40B4-BE49-F238E27FC236}">
                <a16:creationId xmlns:a16="http://schemas.microsoft.com/office/drawing/2014/main" id="{8857BB90-21E0-47E9-041D-4DF2A5A134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343240"/>
            <a:ext cx="2093240" cy="180279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E564D509-463C-66A8-79DE-CF31EFE2478F}"/>
              </a:ext>
            </a:extLst>
          </p:cNvPr>
          <p:cNvSpPr txBox="1"/>
          <p:nvPr/>
        </p:nvSpPr>
        <p:spPr>
          <a:xfrm>
            <a:off x="251520" y="476672"/>
            <a:ext cx="8568952" cy="553998"/>
          </a:xfrm>
          <a:prstGeom prst="rect">
            <a:avLst/>
          </a:prstGeom>
          <a:noFill/>
        </p:spPr>
        <p:txBody>
          <a:bodyPr wrap="square" rtlCol="0">
            <a:spAutoFit/>
          </a:bodyPr>
          <a:lstStyle/>
          <a:p>
            <a:r>
              <a:rPr lang="pt-BR" sz="3000" dirty="0">
                <a:solidFill>
                  <a:schemeClr val="bg1"/>
                </a:solidFill>
              </a:rPr>
              <a:t>App de Vendas(caso prático):</a:t>
            </a:r>
          </a:p>
        </p:txBody>
      </p:sp>
      <p:pic>
        <p:nvPicPr>
          <p:cNvPr id="5" name="Picture 2" descr="o seu Fluxo de Trabalho no Git. Como gerenciar o ambiente de… | by  douglasabnovato | Medium">
            <a:extLst>
              <a:ext uri="{FF2B5EF4-FFF2-40B4-BE49-F238E27FC236}">
                <a16:creationId xmlns:a16="http://schemas.microsoft.com/office/drawing/2014/main" id="{C5AA5CD9-4972-A02F-F7E3-CB8BD94C4E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1556792"/>
            <a:ext cx="7848872" cy="3924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790725"/>
      </p:ext>
    </p:extLst>
  </p:cSld>
  <p:clrMapOvr>
    <a:overrideClrMapping bg1="lt1" tx1="dk1" bg2="lt2" tx2="dk2" accent1="accent1" accent2="accent2" accent3="accent3" accent4="accent4" accent5="accent5" accent6="accent6" hlink="hlink" folHlink="folHlink"/>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70C0"/>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6" descr="Faculdade Arnaldo">
            <a:extLst>
              <a:ext uri="{FF2B5EF4-FFF2-40B4-BE49-F238E27FC236}">
                <a16:creationId xmlns:a16="http://schemas.microsoft.com/office/drawing/2014/main" id="{8857BB90-21E0-47E9-041D-4DF2A5A134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343240"/>
            <a:ext cx="2093240" cy="180279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E564D509-463C-66A8-79DE-CF31EFE2478F}"/>
              </a:ext>
            </a:extLst>
          </p:cNvPr>
          <p:cNvSpPr txBox="1"/>
          <p:nvPr/>
        </p:nvSpPr>
        <p:spPr>
          <a:xfrm>
            <a:off x="251520" y="476672"/>
            <a:ext cx="8568952" cy="6140142"/>
          </a:xfrm>
          <a:prstGeom prst="rect">
            <a:avLst/>
          </a:prstGeom>
          <a:noFill/>
        </p:spPr>
        <p:txBody>
          <a:bodyPr wrap="square" rtlCol="0">
            <a:spAutoFit/>
          </a:bodyPr>
          <a:lstStyle/>
          <a:p>
            <a:r>
              <a:rPr lang="pt-BR" sz="3000" dirty="0">
                <a:solidFill>
                  <a:schemeClr val="bg1"/>
                </a:solidFill>
              </a:rPr>
              <a:t>Comandos Básicos:</a:t>
            </a:r>
            <a:endParaRPr lang="pt-BR" sz="1100" dirty="0">
              <a:solidFill>
                <a:schemeClr val="bg1"/>
              </a:solidFill>
            </a:endParaRPr>
          </a:p>
          <a:p>
            <a:endParaRPr lang="pt-BR" sz="1100" dirty="0">
              <a:solidFill>
                <a:schemeClr val="bg1"/>
              </a:solidFill>
            </a:endParaRPr>
          </a:p>
          <a:p>
            <a:r>
              <a:rPr lang="pt-BR" sz="1100" b="1" dirty="0" err="1">
                <a:solidFill>
                  <a:schemeClr val="bg1"/>
                </a:solidFill>
              </a:rPr>
              <a:t>Git</a:t>
            </a:r>
            <a:r>
              <a:rPr lang="pt-BR" sz="1100" b="1" dirty="0">
                <a:solidFill>
                  <a:schemeClr val="bg1"/>
                </a:solidFill>
              </a:rPr>
              <a:t> </a:t>
            </a:r>
            <a:r>
              <a:rPr lang="pt-BR" sz="1100" b="1" dirty="0" err="1">
                <a:solidFill>
                  <a:schemeClr val="bg1"/>
                </a:solidFill>
              </a:rPr>
              <a:t>add</a:t>
            </a:r>
            <a:endParaRPr lang="pt-BR" sz="1100" b="1" dirty="0">
              <a:solidFill>
                <a:schemeClr val="bg1"/>
              </a:solidFill>
            </a:endParaRPr>
          </a:p>
          <a:p>
            <a:r>
              <a:rPr lang="pt-BR" sz="1100" dirty="0">
                <a:solidFill>
                  <a:schemeClr val="bg1"/>
                </a:solidFill>
              </a:rPr>
              <a:t>Este comando adiciona os arquivos solicitados ao ambiente de </a:t>
            </a:r>
            <a:r>
              <a:rPr lang="pt-BR" sz="1100" dirty="0" err="1">
                <a:solidFill>
                  <a:schemeClr val="bg1"/>
                </a:solidFill>
              </a:rPr>
              <a:t>stage</a:t>
            </a:r>
            <a:r>
              <a:rPr lang="pt-BR" sz="1100" dirty="0">
                <a:solidFill>
                  <a:schemeClr val="bg1"/>
                </a:solidFill>
              </a:rPr>
              <a:t>, é uma forma de dizer para o </a:t>
            </a:r>
            <a:r>
              <a:rPr lang="pt-BR" sz="1100" dirty="0" err="1">
                <a:solidFill>
                  <a:schemeClr val="bg1"/>
                </a:solidFill>
              </a:rPr>
              <a:t>git</a:t>
            </a:r>
            <a:r>
              <a:rPr lang="pt-BR" sz="1100" dirty="0">
                <a:solidFill>
                  <a:schemeClr val="bg1"/>
                </a:solidFill>
              </a:rPr>
              <a:t> que você deseja que as modificações daquele arquivo sejam gravadas na próxima remessa. Um exemplo de utilização é: </a:t>
            </a:r>
            <a:r>
              <a:rPr lang="pt-BR" sz="1100" dirty="0" err="1">
                <a:solidFill>
                  <a:schemeClr val="bg1"/>
                </a:solidFill>
              </a:rPr>
              <a:t>git</a:t>
            </a:r>
            <a:r>
              <a:rPr lang="pt-BR" sz="1100" dirty="0">
                <a:solidFill>
                  <a:schemeClr val="bg1"/>
                </a:solidFill>
              </a:rPr>
              <a:t> </a:t>
            </a:r>
            <a:r>
              <a:rPr lang="pt-BR" sz="1100" dirty="0" err="1">
                <a:solidFill>
                  <a:schemeClr val="bg1"/>
                </a:solidFill>
              </a:rPr>
              <a:t>add</a:t>
            </a:r>
            <a:r>
              <a:rPr lang="pt-BR" sz="1100" dirty="0">
                <a:solidFill>
                  <a:schemeClr val="bg1"/>
                </a:solidFill>
              </a:rPr>
              <a:t> . onde o ponto representa todos os arquivos na pasta.</a:t>
            </a:r>
          </a:p>
          <a:p>
            <a:endParaRPr lang="pt-BR" sz="1100" dirty="0">
              <a:solidFill>
                <a:schemeClr val="bg1"/>
              </a:solidFill>
            </a:endParaRPr>
          </a:p>
          <a:p>
            <a:r>
              <a:rPr lang="pt-BR" sz="1100" b="1" dirty="0" err="1">
                <a:solidFill>
                  <a:schemeClr val="bg1"/>
                </a:solidFill>
              </a:rPr>
              <a:t>Git</a:t>
            </a:r>
            <a:r>
              <a:rPr lang="pt-BR" sz="1100" b="1" dirty="0">
                <a:solidFill>
                  <a:schemeClr val="bg1"/>
                </a:solidFill>
              </a:rPr>
              <a:t> </a:t>
            </a:r>
            <a:r>
              <a:rPr lang="pt-BR" sz="1100" b="1" dirty="0" err="1">
                <a:solidFill>
                  <a:schemeClr val="bg1"/>
                </a:solidFill>
              </a:rPr>
              <a:t>commit</a:t>
            </a:r>
            <a:endParaRPr lang="pt-BR" sz="1100" b="1" dirty="0">
              <a:solidFill>
                <a:schemeClr val="bg1"/>
              </a:solidFill>
            </a:endParaRPr>
          </a:p>
          <a:p>
            <a:r>
              <a:rPr lang="pt-BR" sz="1100" dirty="0">
                <a:solidFill>
                  <a:schemeClr val="bg1"/>
                </a:solidFill>
              </a:rPr>
              <a:t>Agora fazemos a gravação em si das modificações, desta forma criamos um snapshot do estado atual do nosso projeto. Uma forma muito usada é o </a:t>
            </a:r>
            <a:r>
              <a:rPr lang="pt-BR" sz="1100" dirty="0" err="1">
                <a:solidFill>
                  <a:schemeClr val="bg1"/>
                </a:solidFill>
              </a:rPr>
              <a:t>git</a:t>
            </a:r>
            <a:r>
              <a:rPr lang="pt-BR" sz="1100" dirty="0">
                <a:solidFill>
                  <a:schemeClr val="bg1"/>
                </a:solidFill>
              </a:rPr>
              <a:t> </a:t>
            </a:r>
            <a:r>
              <a:rPr lang="pt-BR" sz="1100" dirty="0" err="1">
                <a:solidFill>
                  <a:schemeClr val="bg1"/>
                </a:solidFill>
              </a:rPr>
              <a:t>commit</a:t>
            </a:r>
            <a:r>
              <a:rPr lang="pt-BR" sz="1100" dirty="0">
                <a:solidFill>
                  <a:schemeClr val="bg1"/>
                </a:solidFill>
              </a:rPr>
              <a:t> -m “descrição das atualizações do projeto” onde o -m é uma flag que aponta para a mensagem de descrição.</a:t>
            </a:r>
          </a:p>
          <a:p>
            <a:endParaRPr lang="pt-BR" sz="1100" dirty="0">
              <a:solidFill>
                <a:schemeClr val="bg1"/>
              </a:solidFill>
            </a:endParaRPr>
          </a:p>
          <a:p>
            <a:r>
              <a:rPr lang="pt-BR" sz="1100" b="1" dirty="0" err="1">
                <a:solidFill>
                  <a:schemeClr val="bg1"/>
                </a:solidFill>
              </a:rPr>
              <a:t>Git</a:t>
            </a:r>
            <a:r>
              <a:rPr lang="pt-BR" sz="1100" b="1" dirty="0">
                <a:solidFill>
                  <a:schemeClr val="bg1"/>
                </a:solidFill>
              </a:rPr>
              <a:t> </a:t>
            </a:r>
            <a:r>
              <a:rPr lang="pt-BR" sz="1100" b="1" dirty="0" err="1">
                <a:solidFill>
                  <a:schemeClr val="bg1"/>
                </a:solidFill>
              </a:rPr>
              <a:t>push</a:t>
            </a:r>
            <a:endParaRPr lang="pt-BR" sz="1100" b="1" dirty="0">
              <a:solidFill>
                <a:schemeClr val="bg1"/>
              </a:solidFill>
            </a:endParaRPr>
          </a:p>
          <a:p>
            <a:r>
              <a:rPr lang="pt-BR" sz="1100" dirty="0">
                <a:solidFill>
                  <a:schemeClr val="bg1"/>
                </a:solidFill>
              </a:rPr>
              <a:t>Por fim precisamos subir essas modificações no nosso repositório remoto, para isso basta utilizar o comando </a:t>
            </a:r>
            <a:r>
              <a:rPr lang="pt-BR" sz="1100" dirty="0" err="1">
                <a:solidFill>
                  <a:schemeClr val="bg1"/>
                </a:solidFill>
              </a:rPr>
              <a:t>git</a:t>
            </a:r>
            <a:r>
              <a:rPr lang="pt-BR" sz="1100" dirty="0">
                <a:solidFill>
                  <a:schemeClr val="bg1"/>
                </a:solidFill>
              </a:rPr>
              <a:t> </a:t>
            </a:r>
            <a:r>
              <a:rPr lang="pt-BR" sz="1100" dirty="0" err="1">
                <a:solidFill>
                  <a:schemeClr val="bg1"/>
                </a:solidFill>
              </a:rPr>
              <a:t>push</a:t>
            </a:r>
            <a:r>
              <a:rPr lang="pt-BR" sz="1100" dirty="0">
                <a:solidFill>
                  <a:schemeClr val="bg1"/>
                </a:solidFill>
              </a:rPr>
              <a:t> e, se já estiver tudo devidamente configurado, os arquivos serão salvos no repositório remoto correspondente ao seu repositório local!</a:t>
            </a:r>
          </a:p>
          <a:p>
            <a:endParaRPr lang="pt-BR" sz="1100" dirty="0">
              <a:solidFill>
                <a:schemeClr val="bg1"/>
              </a:solidFill>
            </a:endParaRPr>
          </a:p>
          <a:p>
            <a:r>
              <a:rPr lang="pt-BR" sz="1100" b="1" dirty="0" err="1">
                <a:solidFill>
                  <a:schemeClr val="bg1"/>
                </a:solidFill>
              </a:rPr>
              <a:t>Git</a:t>
            </a:r>
            <a:r>
              <a:rPr lang="pt-BR" sz="1100" b="1" dirty="0">
                <a:solidFill>
                  <a:schemeClr val="bg1"/>
                </a:solidFill>
              </a:rPr>
              <a:t> status</a:t>
            </a:r>
          </a:p>
          <a:p>
            <a:r>
              <a:rPr lang="pt-BR" sz="1100" dirty="0">
                <a:solidFill>
                  <a:schemeClr val="bg1"/>
                </a:solidFill>
              </a:rPr>
              <a:t>Este comando permite ver quais arquivos estão sendo “rastreados” pelo </a:t>
            </a:r>
            <a:r>
              <a:rPr lang="pt-BR" sz="1100" dirty="0" err="1">
                <a:solidFill>
                  <a:schemeClr val="bg1"/>
                </a:solidFill>
              </a:rPr>
              <a:t>git</a:t>
            </a:r>
            <a:r>
              <a:rPr lang="pt-BR" sz="1100" dirty="0">
                <a:solidFill>
                  <a:schemeClr val="bg1"/>
                </a:solidFill>
              </a:rPr>
              <a:t> e quais modificações já foram enviadas para o </a:t>
            </a:r>
            <a:r>
              <a:rPr lang="pt-BR" sz="1100" dirty="0" err="1">
                <a:solidFill>
                  <a:schemeClr val="bg1"/>
                </a:solidFill>
              </a:rPr>
              <a:t>stage</a:t>
            </a:r>
            <a:r>
              <a:rPr lang="pt-BR" sz="1100" dirty="0">
                <a:solidFill>
                  <a:schemeClr val="bg1"/>
                </a:solidFill>
              </a:rPr>
              <a:t>. É bem útil para quando se tem dúvidas sobre o que está sendo enviado</a:t>
            </a:r>
          </a:p>
          <a:p>
            <a:endParaRPr lang="pt-BR" sz="1100" dirty="0">
              <a:solidFill>
                <a:schemeClr val="bg1"/>
              </a:solidFill>
            </a:endParaRPr>
          </a:p>
          <a:p>
            <a:r>
              <a:rPr lang="pt-BR" sz="1100" b="1" dirty="0" err="1">
                <a:solidFill>
                  <a:schemeClr val="bg1"/>
                </a:solidFill>
              </a:rPr>
              <a:t>Git</a:t>
            </a:r>
            <a:r>
              <a:rPr lang="pt-BR" sz="1100" b="1" dirty="0">
                <a:solidFill>
                  <a:schemeClr val="bg1"/>
                </a:solidFill>
              </a:rPr>
              <a:t> </a:t>
            </a:r>
            <a:r>
              <a:rPr lang="pt-BR" sz="1100" b="1" dirty="0" err="1">
                <a:solidFill>
                  <a:schemeClr val="bg1"/>
                </a:solidFill>
              </a:rPr>
              <a:t>branch</a:t>
            </a:r>
            <a:endParaRPr lang="pt-BR" sz="1100" b="1" dirty="0">
              <a:solidFill>
                <a:schemeClr val="bg1"/>
              </a:solidFill>
            </a:endParaRPr>
          </a:p>
          <a:p>
            <a:r>
              <a:rPr lang="pt-BR" sz="1100" dirty="0">
                <a:solidFill>
                  <a:schemeClr val="bg1"/>
                </a:solidFill>
              </a:rPr>
              <a:t>É usado para verificar todas as </a:t>
            </a:r>
            <a:r>
              <a:rPr lang="pt-BR" sz="1100" dirty="0" err="1">
                <a:solidFill>
                  <a:schemeClr val="bg1"/>
                </a:solidFill>
              </a:rPr>
              <a:t>branches</a:t>
            </a:r>
            <a:r>
              <a:rPr lang="pt-BR" sz="1100" dirty="0">
                <a:solidFill>
                  <a:schemeClr val="bg1"/>
                </a:solidFill>
              </a:rPr>
              <a:t> presentes no repositório. Ao utilizar a flag -r no final do comando é possível ver todas as </a:t>
            </a:r>
            <a:r>
              <a:rPr lang="pt-BR" sz="1100" dirty="0" err="1">
                <a:solidFill>
                  <a:schemeClr val="bg1"/>
                </a:solidFill>
              </a:rPr>
              <a:t>branches</a:t>
            </a:r>
            <a:r>
              <a:rPr lang="pt-BR" sz="1100" dirty="0">
                <a:solidFill>
                  <a:schemeClr val="bg1"/>
                </a:solidFill>
              </a:rPr>
              <a:t> presentes no repositório remoto e se você quiser criar uma nova </a:t>
            </a:r>
            <a:r>
              <a:rPr lang="pt-BR" sz="1100" dirty="0" err="1">
                <a:solidFill>
                  <a:schemeClr val="bg1"/>
                </a:solidFill>
              </a:rPr>
              <a:t>branch</a:t>
            </a:r>
            <a:r>
              <a:rPr lang="pt-BR" sz="1100" dirty="0">
                <a:solidFill>
                  <a:schemeClr val="bg1"/>
                </a:solidFill>
              </a:rPr>
              <a:t> basta utilizar este comando: </a:t>
            </a:r>
            <a:r>
              <a:rPr lang="pt-BR" sz="1100" dirty="0" err="1">
                <a:solidFill>
                  <a:schemeClr val="bg1"/>
                </a:solidFill>
              </a:rPr>
              <a:t>git</a:t>
            </a:r>
            <a:r>
              <a:rPr lang="pt-BR" sz="1100" dirty="0">
                <a:solidFill>
                  <a:schemeClr val="bg1"/>
                </a:solidFill>
              </a:rPr>
              <a:t> </a:t>
            </a:r>
            <a:r>
              <a:rPr lang="pt-BR" sz="1100" dirty="0" err="1">
                <a:solidFill>
                  <a:schemeClr val="bg1"/>
                </a:solidFill>
              </a:rPr>
              <a:t>branch</a:t>
            </a:r>
            <a:r>
              <a:rPr lang="pt-BR" sz="1100" dirty="0">
                <a:solidFill>
                  <a:schemeClr val="bg1"/>
                </a:solidFill>
              </a:rPr>
              <a:t> &lt;</a:t>
            </a:r>
            <a:r>
              <a:rPr lang="pt-BR" sz="1100" dirty="0" err="1">
                <a:solidFill>
                  <a:schemeClr val="bg1"/>
                </a:solidFill>
              </a:rPr>
              <a:t>branch_name</a:t>
            </a:r>
            <a:r>
              <a:rPr lang="pt-BR" sz="1100" dirty="0">
                <a:solidFill>
                  <a:schemeClr val="bg1"/>
                </a:solidFill>
              </a:rPr>
              <a:t>&gt;.</a:t>
            </a:r>
          </a:p>
          <a:p>
            <a:endParaRPr lang="pt-BR" sz="1100" dirty="0">
              <a:solidFill>
                <a:schemeClr val="bg1"/>
              </a:solidFill>
            </a:endParaRPr>
          </a:p>
          <a:p>
            <a:r>
              <a:rPr lang="pt-BR" sz="1100" b="1" dirty="0" err="1">
                <a:solidFill>
                  <a:schemeClr val="bg1"/>
                </a:solidFill>
              </a:rPr>
              <a:t>Git</a:t>
            </a:r>
            <a:r>
              <a:rPr lang="pt-BR" sz="1100" b="1" dirty="0">
                <a:solidFill>
                  <a:schemeClr val="bg1"/>
                </a:solidFill>
              </a:rPr>
              <a:t> checkout</a:t>
            </a:r>
          </a:p>
          <a:p>
            <a:r>
              <a:rPr lang="pt-BR" sz="1100" dirty="0">
                <a:solidFill>
                  <a:schemeClr val="bg1"/>
                </a:solidFill>
              </a:rPr>
              <a:t>É o comando utilizado para trocar de </a:t>
            </a:r>
            <a:r>
              <a:rPr lang="pt-BR" sz="1100" dirty="0" err="1">
                <a:solidFill>
                  <a:schemeClr val="bg1"/>
                </a:solidFill>
              </a:rPr>
              <a:t>branch</a:t>
            </a:r>
            <a:r>
              <a:rPr lang="pt-BR" sz="1100" dirty="0">
                <a:solidFill>
                  <a:schemeClr val="bg1"/>
                </a:solidFill>
              </a:rPr>
              <a:t> passando o nome da </a:t>
            </a:r>
            <a:r>
              <a:rPr lang="pt-BR" sz="1100" dirty="0" err="1">
                <a:solidFill>
                  <a:schemeClr val="bg1"/>
                </a:solidFill>
              </a:rPr>
              <a:t>branch</a:t>
            </a:r>
            <a:r>
              <a:rPr lang="pt-BR" sz="1100" dirty="0">
                <a:solidFill>
                  <a:schemeClr val="bg1"/>
                </a:solidFill>
              </a:rPr>
              <a:t> destino no final do comando. Caso a flag -b seja colocada após o “checkout” é possível criar a </a:t>
            </a:r>
            <a:r>
              <a:rPr lang="pt-BR" sz="1100" dirty="0" err="1">
                <a:solidFill>
                  <a:schemeClr val="bg1"/>
                </a:solidFill>
              </a:rPr>
              <a:t>branch</a:t>
            </a:r>
            <a:r>
              <a:rPr lang="pt-BR" sz="1100" dirty="0">
                <a:solidFill>
                  <a:schemeClr val="bg1"/>
                </a:solidFill>
              </a:rPr>
              <a:t> em questão e já trocar para esta imediatamente.</a:t>
            </a:r>
          </a:p>
          <a:p>
            <a:endParaRPr lang="pt-BR" sz="1100" dirty="0">
              <a:solidFill>
                <a:schemeClr val="bg1"/>
              </a:solidFill>
            </a:endParaRPr>
          </a:p>
          <a:p>
            <a:r>
              <a:rPr lang="pt-BR" sz="1100" b="1" dirty="0" err="1">
                <a:solidFill>
                  <a:schemeClr val="bg1"/>
                </a:solidFill>
              </a:rPr>
              <a:t>Git</a:t>
            </a:r>
            <a:r>
              <a:rPr lang="pt-BR" sz="1100" b="1" dirty="0">
                <a:solidFill>
                  <a:schemeClr val="bg1"/>
                </a:solidFill>
              </a:rPr>
              <a:t> </a:t>
            </a:r>
            <a:r>
              <a:rPr lang="pt-BR" sz="1100" b="1" dirty="0" err="1">
                <a:solidFill>
                  <a:schemeClr val="bg1"/>
                </a:solidFill>
              </a:rPr>
              <a:t>pull</a:t>
            </a:r>
            <a:endParaRPr lang="pt-BR" sz="1100" b="1" dirty="0">
              <a:solidFill>
                <a:schemeClr val="bg1"/>
              </a:solidFill>
            </a:endParaRPr>
          </a:p>
          <a:p>
            <a:r>
              <a:rPr lang="pt-BR" sz="1100" dirty="0">
                <a:solidFill>
                  <a:schemeClr val="bg1"/>
                </a:solidFill>
              </a:rPr>
              <a:t>O comando </a:t>
            </a:r>
            <a:r>
              <a:rPr lang="pt-BR" sz="1100" dirty="0" err="1">
                <a:solidFill>
                  <a:schemeClr val="bg1"/>
                </a:solidFill>
              </a:rPr>
              <a:t>git</a:t>
            </a:r>
            <a:r>
              <a:rPr lang="pt-BR" sz="1100" dirty="0">
                <a:solidFill>
                  <a:schemeClr val="bg1"/>
                </a:solidFill>
              </a:rPr>
              <a:t> </a:t>
            </a:r>
            <a:r>
              <a:rPr lang="pt-BR" sz="1100" dirty="0" err="1">
                <a:solidFill>
                  <a:schemeClr val="bg1"/>
                </a:solidFill>
              </a:rPr>
              <a:t>pull</a:t>
            </a:r>
            <a:r>
              <a:rPr lang="pt-BR" sz="1100" dirty="0">
                <a:solidFill>
                  <a:schemeClr val="bg1"/>
                </a:solidFill>
              </a:rPr>
              <a:t> é usado para buscar e baixar conteúdo de repositórios remotos e fazer a atualização imediata ao repositório local para que os conteúdos sejam iguais. Fazer o merge de alterações </a:t>
            </a:r>
            <a:r>
              <a:rPr lang="pt-BR" sz="1100" dirty="0" err="1">
                <a:solidFill>
                  <a:schemeClr val="bg1"/>
                </a:solidFill>
              </a:rPr>
              <a:t>upstream</a:t>
            </a:r>
            <a:r>
              <a:rPr lang="pt-BR" sz="1100" dirty="0">
                <a:solidFill>
                  <a:schemeClr val="bg1"/>
                </a:solidFill>
              </a:rPr>
              <a:t> remotas no repositório local é algo comum em fluxos de trabalho de colaboração baseados em </a:t>
            </a:r>
            <a:r>
              <a:rPr lang="pt-BR" sz="1100" dirty="0" err="1">
                <a:solidFill>
                  <a:schemeClr val="bg1"/>
                </a:solidFill>
              </a:rPr>
              <a:t>Git</a:t>
            </a:r>
            <a:r>
              <a:rPr lang="pt-BR" sz="1100" dirty="0">
                <a:solidFill>
                  <a:schemeClr val="bg1"/>
                </a:solidFill>
              </a:rPr>
              <a:t>.</a:t>
            </a:r>
          </a:p>
          <a:p>
            <a:endParaRPr lang="pt-BR" sz="1100" dirty="0">
              <a:solidFill>
                <a:schemeClr val="bg1"/>
              </a:solidFill>
            </a:endParaRPr>
          </a:p>
          <a:p>
            <a:r>
              <a:rPr lang="pt-BR" sz="1100" b="1" u="sng" dirty="0" err="1">
                <a:solidFill>
                  <a:schemeClr val="bg1"/>
                </a:solidFill>
              </a:rPr>
              <a:t>Git</a:t>
            </a:r>
            <a:r>
              <a:rPr lang="pt-BR" sz="1100" b="1" u="sng" dirty="0">
                <a:solidFill>
                  <a:schemeClr val="bg1"/>
                </a:solidFill>
              </a:rPr>
              <a:t> merge</a:t>
            </a:r>
          </a:p>
          <a:p>
            <a:r>
              <a:rPr lang="pt-BR" sz="1100" dirty="0">
                <a:solidFill>
                  <a:schemeClr val="bg1"/>
                </a:solidFill>
              </a:rPr>
              <a:t>Mesclagem é o jeito do </a:t>
            </a:r>
            <a:r>
              <a:rPr lang="pt-BR" sz="1100" dirty="0" err="1">
                <a:solidFill>
                  <a:schemeClr val="bg1"/>
                </a:solidFill>
              </a:rPr>
              <a:t>Git</a:t>
            </a:r>
            <a:r>
              <a:rPr lang="pt-BR" sz="1100" dirty="0">
                <a:solidFill>
                  <a:schemeClr val="bg1"/>
                </a:solidFill>
              </a:rPr>
              <a:t> de unificar um histórico bifurcado. O comando </a:t>
            </a:r>
            <a:r>
              <a:rPr lang="pt-BR" sz="1100" dirty="0" err="1">
                <a:solidFill>
                  <a:schemeClr val="bg1"/>
                </a:solidFill>
              </a:rPr>
              <a:t>git</a:t>
            </a:r>
            <a:r>
              <a:rPr lang="pt-BR" sz="1100" dirty="0">
                <a:solidFill>
                  <a:schemeClr val="bg1"/>
                </a:solidFill>
              </a:rPr>
              <a:t> merge permite que você pegue as linhas de desenvolvimento independentes criadas pelo </a:t>
            </a:r>
            <a:r>
              <a:rPr lang="pt-BR" sz="1100" dirty="0" err="1">
                <a:solidFill>
                  <a:schemeClr val="bg1"/>
                </a:solidFill>
              </a:rPr>
              <a:t>git</a:t>
            </a:r>
            <a:r>
              <a:rPr lang="pt-BR" sz="1100" dirty="0">
                <a:solidFill>
                  <a:schemeClr val="bg1"/>
                </a:solidFill>
              </a:rPr>
              <a:t> </a:t>
            </a:r>
            <a:r>
              <a:rPr lang="pt-BR" sz="1100" dirty="0" err="1">
                <a:solidFill>
                  <a:schemeClr val="bg1"/>
                </a:solidFill>
              </a:rPr>
              <a:t>branch</a:t>
            </a:r>
            <a:r>
              <a:rPr lang="pt-BR" sz="1100" dirty="0">
                <a:solidFill>
                  <a:schemeClr val="bg1"/>
                </a:solidFill>
              </a:rPr>
              <a:t> e as integre em uma ramificação única.</a:t>
            </a:r>
          </a:p>
        </p:txBody>
      </p:sp>
    </p:spTree>
    <p:extLst>
      <p:ext uri="{BB962C8B-B14F-4D97-AF65-F5344CB8AC3E}">
        <p14:creationId xmlns:p14="http://schemas.microsoft.com/office/powerpoint/2010/main" val="711338503"/>
      </p:ext>
    </p:extLst>
  </p:cSld>
  <p:clrMapOvr>
    <a:overrideClrMapping bg1="lt1" tx1="dk1" bg2="lt2" tx2="dk2" accent1="accent1" accent2="accent2" accent3="accent3" accent4="accent4" accent5="accent5" accent6="accent6" hlink="hlink" folHlink="folHlink"/>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70C0"/>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6" descr="Faculdade Arnaldo">
            <a:extLst>
              <a:ext uri="{FF2B5EF4-FFF2-40B4-BE49-F238E27FC236}">
                <a16:creationId xmlns:a16="http://schemas.microsoft.com/office/drawing/2014/main" id="{8857BB90-21E0-47E9-041D-4DF2A5A134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343240"/>
            <a:ext cx="2093240" cy="180279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E564D509-463C-66A8-79DE-CF31EFE2478F}"/>
              </a:ext>
            </a:extLst>
          </p:cNvPr>
          <p:cNvSpPr txBox="1"/>
          <p:nvPr/>
        </p:nvSpPr>
        <p:spPr>
          <a:xfrm>
            <a:off x="251520" y="476672"/>
            <a:ext cx="8568952" cy="553998"/>
          </a:xfrm>
          <a:prstGeom prst="rect">
            <a:avLst/>
          </a:prstGeom>
          <a:noFill/>
        </p:spPr>
        <p:txBody>
          <a:bodyPr wrap="square" rtlCol="0">
            <a:spAutoFit/>
          </a:bodyPr>
          <a:lstStyle/>
          <a:p>
            <a:r>
              <a:rPr lang="pt-BR" sz="3000" dirty="0">
                <a:solidFill>
                  <a:schemeClr val="bg1"/>
                </a:solidFill>
              </a:rPr>
              <a:t>Criando repositório no GitHub:</a:t>
            </a:r>
          </a:p>
        </p:txBody>
      </p:sp>
      <p:pic>
        <p:nvPicPr>
          <p:cNvPr id="6" name="Imagem 5">
            <a:extLst>
              <a:ext uri="{FF2B5EF4-FFF2-40B4-BE49-F238E27FC236}">
                <a16:creationId xmlns:a16="http://schemas.microsoft.com/office/drawing/2014/main" id="{722A925C-D533-9087-11E1-6DBE5739FFE9}"/>
              </a:ext>
            </a:extLst>
          </p:cNvPr>
          <p:cNvPicPr>
            <a:picLocks noChangeAspect="1"/>
          </p:cNvPicPr>
          <p:nvPr/>
        </p:nvPicPr>
        <p:blipFill>
          <a:blip r:embed="rId5"/>
          <a:stretch>
            <a:fillRect/>
          </a:stretch>
        </p:blipFill>
        <p:spPr>
          <a:xfrm>
            <a:off x="395536" y="1391441"/>
            <a:ext cx="7381747" cy="3960000"/>
          </a:xfrm>
          <a:prstGeom prst="rect">
            <a:avLst/>
          </a:prstGeom>
        </p:spPr>
      </p:pic>
    </p:spTree>
    <p:extLst>
      <p:ext uri="{BB962C8B-B14F-4D97-AF65-F5344CB8AC3E}">
        <p14:creationId xmlns:p14="http://schemas.microsoft.com/office/powerpoint/2010/main" val="2832569864"/>
      </p:ext>
    </p:extLst>
  </p:cSld>
  <p:clrMapOvr>
    <a:overrideClrMapping bg1="lt1" tx1="dk1" bg2="lt2" tx2="dk2" accent1="accent1" accent2="accent2" accent3="accent3" accent4="accent4" accent5="accent5" accent6="accent6" hlink="hlink" folHlink="folHlink"/>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70C0"/>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6" descr="Faculdade Arnaldo">
            <a:extLst>
              <a:ext uri="{FF2B5EF4-FFF2-40B4-BE49-F238E27FC236}">
                <a16:creationId xmlns:a16="http://schemas.microsoft.com/office/drawing/2014/main" id="{8857BB90-21E0-47E9-041D-4DF2A5A134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343240"/>
            <a:ext cx="2093240" cy="180279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E564D509-463C-66A8-79DE-CF31EFE2478F}"/>
              </a:ext>
            </a:extLst>
          </p:cNvPr>
          <p:cNvSpPr txBox="1"/>
          <p:nvPr/>
        </p:nvSpPr>
        <p:spPr>
          <a:xfrm>
            <a:off x="251520" y="476672"/>
            <a:ext cx="8568952" cy="553998"/>
          </a:xfrm>
          <a:prstGeom prst="rect">
            <a:avLst/>
          </a:prstGeom>
          <a:noFill/>
        </p:spPr>
        <p:txBody>
          <a:bodyPr wrap="square" rtlCol="0">
            <a:spAutoFit/>
          </a:bodyPr>
          <a:lstStyle/>
          <a:p>
            <a:r>
              <a:rPr lang="pt-BR" sz="3000" dirty="0">
                <a:solidFill>
                  <a:schemeClr val="bg1"/>
                </a:solidFill>
              </a:rPr>
              <a:t>Repositório Criado:</a:t>
            </a:r>
          </a:p>
        </p:txBody>
      </p:sp>
      <p:pic>
        <p:nvPicPr>
          <p:cNvPr id="6" name="Imagem 5">
            <a:extLst>
              <a:ext uri="{FF2B5EF4-FFF2-40B4-BE49-F238E27FC236}">
                <a16:creationId xmlns:a16="http://schemas.microsoft.com/office/drawing/2014/main" id="{A88EC08F-D723-C849-BBEE-9DB189E144E1}"/>
              </a:ext>
            </a:extLst>
          </p:cNvPr>
          <p:cNvPicPr>
            <a:picLocks noChangeAspect="1"/>
          </p:cNvPicPr>
          <p:nvPr/>
        </p:nvPicPr>
        <p:blipFill>
          <a:blip r:embed="rId5"/>
          <a:stretch>
            <a:fillRect/>
          </a:stretch>
        </p:blipFill>
        <p:spPr>
          <a:xfrm>
            <a:off x="251520" y="1484784"/>
            <a:ext cx="7381748" cy="3960000"/>
          </a:xfrm>
          <a:prstGeom prst="rect">
            <a:avLst/>
          </a:prstGeom>
        </p:spPr>
      </p:pic>
    </p:spTree>
    <p:extLst>
      <p:ext uri="{BB962C8B-B14F-4D97-AF65-F5344CB8AC3E}">
        <p14:creationId xmlns:p14="http://schemas.microsoft.com/office/powerpoint/2010/main" val="786284870"/>
      </p:ext>
    </p:extLst>
  </p:cSld>
  <p:clrMapOvr>
    <a:overrideClrMapping bg1="lt1" tx1="dk1" bg2="lt2" tx2="dk2" accent1="accent1" accent2="accent2" accent3="accent3" accent4="accent4" accent5="accent5" accent6="accent6" hlink="hlink" folHlink="folHlink"/>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70C0"/>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6" descr="Faculdade Arnaldo">
            <a:extLst>
              <a:ext uri="{FF2B5EF4-FFF2-40B4-BE49-F238E27FC236}">
                <a16:creationId xmlns:a16="http://schemas.microsoft.com/office/drawing/2014/main" id="{8857BB90-21E0-47E9-041D-4DF2A5A134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343240"/>
            <a:ext cx="2093240" cy="180279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E564D509-463C-66A8-79DE-CF31EFE2478F}"/>
              </a:ext>
            </a:extLst>
          </p:cNvPr>
          <p:cNvSpPr txBox="1"/>
          <p:nvPr/>
        </p:nvSpPr>
        <p:spPr>
          <a:xfrm>
            <a:off x="251520" y="476672"/>
            <a:ext cx="8568952" cy="553998"/>
          </a:xfrm>
          <a:prstGeom prst="rect">
            <a:avLst/>
          </a:prstGeom>
          <a:noFill/>
        </p:spPr>
        <p:txBody>
          <a:bodyPr wrap="square" rtlCol="0">
            <a:spAutoFit/>
          </a:bodyPr>
          <a:lstStyle/>
          <a:p>
            <a:r>
              <a:rPr lang="pt-BR" sz="3000" dirty="0">
                <a:solidFill>
                  <a:schemeClr val="bg1"/>
                </a:solidFill>
              </a:rPr>
              <a:t>Trabalhando com repositório local.</a:t>
            </a:r>
          </a:p>
        </p:txBody>
      </p:sp>
      <p:pic>
        <p:nvPicPr>
          <p:cNvPr id="6" name="Imagem 5">
            <a:extLst>
              <a:ext uri="{FF2B5EF4-FFF2-40B4-BE49-F238E27FC236}">
                <a16:creationId xmlns:a16="http://schemas.microsoft.com/office/drawing/2014/main" id="{4D28264B-BA8D-2B02-C444-38F7BC7392BA}"/>
              </a:ext>
            </a:extLst>
          </p:cNvPr>
          <p:cNvPicPr>
            <a:picLocks noChangeAspect="1"/>
          </p:cNvPicPr>
          <p:nvPr/>
        </p:nvPicPr>
        <p:blipFill rotWithShape="1">
          <a:blip r:embed="rId5"/>
          <a:srcRect l="57087"/>
          <a:stretch/>
        </p:blipFill>
        <p:spPr>
          <a:xfrm>
            <a:off x="467545" y="1340768"/>
            <a:ext cx="7042589" cy="3960000"/>
          </a:xfrm>
          <a:prstGeom prst="rect">
            <a:avLst/>
          </a:prstGeom>
        </p:spPr>
      </p:pic>
    </p:spTree>
    <p:extLst>
      <p:ext uri="{BB962C8B-B14F-4D97-AF65-F5344CB8AC3E}">
        <p14:creationId xmlns:p14="http://schemas.microsoft.com/office/powerpoint/2010/main" val="1726858363"/>
      </p:ext>
    </p:extLst>
  </p:cSld>
  <p:clrMapOvr>
    <a:overrideClrMapping bg1="lt1" tx1="dk1" bg2="lt2" tx2="dk2" accent1="accent1" accent2="accent2" accent3="accent3" accent4="accent4" accent5="accent5" accent6="accent6" hlink="hlink" folHlink="folHlink"/>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70C0"/>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6" descr="Faculdade Arnaldo">
            <a:extLst>
              <a:ext uri="{FF2B5EF4-FFF2-40B4-BE49-F238E27FC236}">
                <a16:creationId xmlns:a16="http://schemas.microsoft.com/office/drawing/2014/main" id="{8857BB90-21E0-47E9-041D-4DF2A5A134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343240"/>
            <a:ext cx="2093240" cy="180279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E564D509-463C-66A8-79DE-CF31EFE2478F}"/>
              </a:ext>
            </a:extLst>
          </p:cNvPr>
          <p:cNvSpPr txBox="1"/>
          <p:nvPr/>
        </p:nvSpPr>
        <p:spPr>
          <a:xfrm>
            <a:off x="251520" y="476672"/>
            <a:ext cx="8568952" cy="553998"/>
          </a:xfrm>
          <a:prstGeom prst="rect">
            <a:avLst/>
          </a:prstGeom>
          <a:noFill/>
        </p:spPr>
        <p:txBody>
          <a:bodyPr wrap="square" rtlCol="0">
            <a:spAutoFit/>
          </a:bodyPr>
          <a:lstStyle/>
          <a:p>
            <a:r>
              <a:rPr lang="pt-BR" sz="3000" dirty="0">
                <a:solidFill>
                  <a:schemeClr val="bg1"/>
                </a:solidFill>
              </a:rPr>
              <a:t>Adicionando novas pastas</a:t>
            </a:r>
          </a:p>
        </p:txBody>
      </p:sp>
      <p:pic>
        <p:nvPicPr>
          <p:cNvPr id="6" name="Imagem 5">
            <a:extLst>
              <a:ext uri="{FF2B5EF4-FFF2-40B4-BE49-F238E27FC236}">
                <a16:creationId xmlns:a16="http://schemas.microsoft.com/office/drawing/2014/main" id="{95B82093-7FAE-0B9E-B2A1-1AC111C99374}"/>
              </a:ext>
            </a:extLst>
          </p:cNvPr>
          <p:cNvPicPr>
            <a:picLocks noChangeAspect="1"/>
          </p:cNvPicPr>
          <p:nvPr/>
        </p:nvPicPr>
        <p:blipFill rotWithShape="1">
          <a:blip r:embed="rId5"/>
          <a:srcRect l="57875"/>
          <a:stretch/>
        </p:blipFill>
        <p:spPr>
          <a:xfrm>
            <a:off x="322945" y="1449000"/>
            <a:ext cx="6913351" cy="3960000"/>
          </a:xfrm>
          <a:prstGeom prst="rect">
            <a:avLst/>
          </a:prstGeom>
        </p:spPr>
      </p:pic>
    </p:spTree>
    <p:extLst>
      <p:ext uri="{BB962C8B-B14F-4D97-AF65-F5344CB8AC3E}">
        <p14:creationId xmlns:p14="http://schemas.microsoft.com/office/powerpoint/2010/main" val="252602951"/>
      </p:ext>
    </p:extLst>
  </p:cSld>
  <p:clrMapOvr>
    <a:overrideClrMapping bg1="lt1" tx1="dk1" bg2="lt2" tx2="dk2" accent1="accent1" accent2="accent2" accent3="accent3" accent4="accent4" accent5="accent5" accent6="accent6" hlink="hlink" folHlink="folHlink"/>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70C0"/>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6" descr="Faculdade Arnaldo">
            <a:extLst>
              <a:ext uri="{FF2B5EF4-FFF2-40B4-BE49-F238E27FC236}">
                <a16:creationId xmlns:a16="http://schemas.microsoft.com/office/drawing/2014/main" id="{8857BB90-21E0-47E9-041D-4DF2A5A134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343240"/>
            <a:ext cx="2093240" cy="180279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E564D509-463C-66A8-79DE-CF31EFE2478F}"/>
              </a:ext>
            </a:extLst>
          </p:cNvPr>
          <p:cNvSpPr txBox="1"/>
          <p:nvPr/>
        </p:nvSpPr>
        <p:spPr>
          <a:xfrm>
            <a:off x="251520" y="476672"/>
            <a:ext cx="8568952" cy="553998"/>
          </a:xfrm>
          <a:prstGeom prst="rect">
            <a:avLst/>
          </a:prstGeom>
          <a:noFill/>
        </p:spPr>
        <p:txBody>
          <a:bodyPr wrap="square" rtlCol="0">
            <a:spAutoFit/>
          </a:bodyPr>
          <a:lstStyle/>
          <a:p>
            <a:r>
              <a:rPr lang="pt-BR" sz="3000" dirty="0">
                <a:solidFill>
                  <a:schemeClr val="bg1"/>
                </a:solidFill>
              </a:rPr>
              <a:t>Verificando pasta no repositório remoto(GitHub)</a:t>
            </a:r>
          </a:p>
        </p:txBody>
      </p:sp>
      <p:pic>
        <p:nvPicPr>
          <p:cNvPr id="6" name="Imagem 5">
            <a:extLst>
              <a:ext uri="{FF2B5EF4-FFF2-40B4-BE49-F238E27FC236}">
                <a16:creationId xmlns:a16="http://schemas.microsoft.com/office/drawing/2014/main" id="{F26AB7C3-1B01-127D-191F-9036CB289929}"/>
              </a:ext>
            </a:extLst>
          </p:cNvPr>
          <p:cNvPicPr>
            <a:picLocks noChangeAspect="1"/>
          </p:cNvPicPr>
          <p:nvPr/>
        </p:nvPicPr>
        <p:blipFill>
          <a:blip r:embed="rId5"/>
          <a:stretch>
            <a:fillRect/>
          </a:stretch>
        </p:blipFill>
        <p:spPr>
          <a:xfrm>
            <a:off x="251520" y="1449000"/>
            <a:ext cx="7381748" cy="3960000"/>
          </a:xfrm>
          <a:prstGeom prst="rect">
            <a:avLst/>
          </a:prstGeom>
        </p:spPr>
      </p:pic>
    </p:spTree>
    <p:extLst>
      <p:ext uri="{BB962C8B-B14F-4D97-AF65-F5344CB8AC3E}">
        <p14:creationId xmlns:p14="http://schemas.microsoft.com/office/powerpoint/2010/main" val="1973155579"/>
      </p:ext>
    </p:extLst>
  </p:cSld>
  <p:clrMapOvr>
    <a:overrideClrMapping bg1="lt1" tx1="dk1" bg2="lt2" tx2="dk2" accent1="accent1" accent2="accent2" accent3="accent3" accent4="accent4" accent5="accent5" accent6="accent6" hlink="hlink" folHlink="folHlink"/>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70C0"/>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6" descr="Faculdade Arnaldo">
            <a:extLst>
              <a:ext uri="{FF2B5EF4-FFF2-40B4-BE49-F238E27FC236}">
                <a16:creationId xmlns:a16="http://schemas.microsoft.com/office/drawing/2014/main" id="{8857BB90-21E0-47E9-041D-4DF2A5A134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343240"/>
            <a:ext cx="2093240" cy="180279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E564D509-463C-66A8-79DE-CF31EFE2478F}"/>
              </a:ext>
            </a:extLst>
          </p:cNvPr>
          <p:cNvSpPr txBox="1"/>
          <p:nvPr/>
        </p:nvSpPr>
        <p:spPr>
          <a:xfrm>
            <a:off x="251520" y="476672"/>
            <a:ext cx="8568952" cy="553998"/>
          </a:xfrm>
          <a:prstGeom prst="rect">
            <a:avLst/>
          </a:prstGeom>
          <a:noFill/>
        </p:spPr>
        <p:txBody>
          <a:bodyPr wrap="square" rtlCol="0">
            <a:spAutoFit/>
          </a:bodyPr>
          <a:lstStyle/>
          <a:p>
            <a:r>
              <a:rPr lang="pt-BR" sz="3000" dirty="0">
                <a:solidFill>
                  <a:schemeClr val="bg1"/>
                </a:solidFill>
              </a:rPr>
              <a:t>Iniciado um projeto(código)</a:t>
            </a:r>
          </a:p>
        </p:txBody>
      </p:sp>
      <p:pic>
        <p:nvPicPr>
          <p:cNvPr id="6" name="Imagem 5">
            <a:extLst>
              <a:ext uri="{FF2B5EF4-FFF2-40B4-BE49-F238E27FC236}">
                <a16:creationId xmlns:a16="http://schemas.microsoft.com/office/drawing/2014/main" id="{74639C22-9156-30E3-CBC2-C483AD09A45B}"/>
              </a:ext>
            </a:extLst>
          </p:cNvPr>
          <p:cNvPicPr>
            <a:picLocks noChangeAspect="1"/>
          </p:cNvPicPr>
          <p:nvPr/>
        </p:nvPicPr>
        <p:blipFill>
          <a:blip r:embed="rId5"/>
          <a:stretch>
            <a:fillRect/>
          </a:stretch>
        </p:blipFill>
        <p:spPr>
          <a:xfrm>
            <a:off x="323528" y="1340768"/>
            <a:ext cx="7381748" cy="3960000"/>
          </a:xfrm>
          <a:prstGeom prst="rect">
            <a:avLst/>
          </a:prstGeom>
        </p:spPr>
      </p:pic>
    </p:spTree>
    <p:extLst>
      <p:ext uri="{BB962C8B-B14F-4D97-AF65-F5344CB8AC3E}">
        <p14:creationId xmlns:p14="http://schemas.microsoft.com/office/powerpoint/2010/main" val="2760836611"/>
      </p:ext>
    </p:extLst>
  </p:cSld>
  <p:clrMapOvr>
    <a:overrideClrMapping bg1="lt1" tx1="dk1" bg2="lt2" tx2="dk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70C0"/>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87888803-0541-8657-5898-DD1BEEB0E674}"/>
              </a:ext>
            </a:extLst>
          </p:cNvPr>
          <p:cNvSpPr txBox="1"/>
          <p:nvPr/>
        </p:nvSpPr>
        <p:spPr>
          <a:xfrm>
            <a:off x="666904" y="476672"/>
            <a:ext cx="8136904" cy="1169551"/>
          </a:xfrm>
          <a:prstGeom prst="rect">
            <a:avLst/>
          </a:prstGeom>
          <a:noFill/>
        </p:spPr>
        <p:txBody>
          <a:bodyPr wrap="square" rtlCol="0">
            <a:spAutoFit/>
          </a:bodyPr>
          <a:lstStyle/>
          <a:p>
            <a:r>
              <a:rPr lang="pt-BR" sz="4000" dirty="0">
                <a:solidFill>
                  <a:schemeClr val="bg1"/>
                </a:solidFill>
              </a:rPr>
              <a:t>Disciplina: Reutilização de Software</a:t>
            </a:r>
          </a:p>
          <a:p>
            <a:endParaRPr lang="pt-BR" sz="3000" dirty="0">
              <a:solidFill>
                <a:schemeClr val="bg1"/>
              </a:solidFill>
            </a:endParaRPr>
          </a:p>
        </p:txBody>
      </p:sp>
      <p:sp>
        <p:nvSpPr>
          <p:cNvPr id="3" name="CaixaDeTexto 2">
            <a:extLst>
              <a:ext uri="{FF2B5EF4-FFF2-40B4-BE49-F238E27FC236}">
                <a16:creationId xmlns:a16="http://schemas.microsoft.com/office/drawing/2014/main" id="{8B9B4EA2-153E-E529-D0B6-4A8CFCA9EB6A}"/>
              </a:ext>
            </a:extLst>
          </p:cNvPr>
          <p:cNvSpPr txBox="1"/>
          <p:nvPr/>
        </p:nvSpPr>
        <p:spPr>
          <a:xfrm>
            <a:off x="634752" y="5013176"/>
            <a:ext cx="7793528" cy="923330"/>
          </a:xfrm>
          <a:prstGeom prst="rect">
            <a:avLst/>
          </a:prstGeom>
          <a:noFill/>
        </p:spPr>
        <p:txBody>
          <a:bodyPr wrap="square" rtlCol="0">
            <a:spAutoFit/>
          </a:bodyPr>
          <a:lstStyle/>
          <a:p>
            <a:r>
              <a:rPr lang="pt-BR" sz="1800" dirty="0">
                <a:solidFill>
                  <a:schemeClr val="bg1"/>
                </a:solidFill>
              </a:rPr>
              <a:t>Prof: Jacimar Tavares</a:t>
            </a:r>
          </a:p>
          <a:p>
            <a:r>
              <a:rPr lang="pt-BR" sz="1800" dirty="0">
                <a:solidFill>
                  <a:schemeClr val="bg1"/>
                </a:solidFill>
              </a:rPr>
              <a:t>Equipe: Augusto César dos Reis Rossi</a:t>
            </a:r>
          </a:p>
          <a:p>
            <a:endParaRPr lang="pt-BR" dirty="0"/>
          </a:p>
        </p:txBody>
      </p:sp>
      <p:pic>
        <p:nvPicPr>
          <p:cNvPr id="2054" name="Picture 6" descr="Faculdade Arnaldo">
            <a:extLst>
              <a:ext uri="{FF2B5EF4-FFF2-40B4-BE49-F238E27FC236}">
                <a16:creationId xmlns:a16="http://schemas.microsoft.com/office/drawing/2014/main" id="{AA04A303-6813-3B9C-9C97-5B7EE0C08A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343240"/>
            <a:ext cx="2093240" cy="180279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gência Crow - Desenvolvimento de sites, sistemas e aplicativos em Foz do  Iguaçu e Ciudad del Este - Agência Crow">
            <a:extLst>
              <a:ext uri="{FF2B5EF4-FFF2-40B4-BE49-F238E27FC236}">
                <a16:creationId xmlns:a16="http://schemas.microsoft.com/office/drawing/2014/main" id="{D7ED57B3-2538-FB44-BE78-00212255D33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2135" y="1340768"/>
            <a:ext cx="3939729" cy="3558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48798"/>
      </p:ext>
    </p:extLst>
  </p:cSld>
  <p:clrMapOvr>
    <a:overrideClrMapping bg1="lt1" tx1="dk1" bg2="lt2" tx2="dk2" accent1="accent1" accent2="accent2" accent3="accent3" accent4="accent4" accent5="accent5" accent6="accent6" hlink="hlink" folHlink="folHlink"/>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70C0"/>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6" descr="Faculdade Arnaldo">
            <a:extLst>
              <a:ext uri="{FF2B5EF4-FFF2-40B4-BE49-F238E27FC236}">
                <a16:creationId xmlns:a16="http://schemas.microsoft.com/office/drawing/2014/main" id="{8857BB90-21E0-47E9-041D-4DF2A5A134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343240"/>
            <a:ext cx="2093240" cy="180279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E564D509-463C-66A8-79DE-CF31EFE2478F}"/>
              </a:ext>
            </a:extLst>
          </p:cNvPr>
          <p:cNvSpPr txBox="1"/>
          <p:nvPr/>
        </p:nvSpPr>
        <p:spPr>
          <a:xfrm>
            <a:off x="251520" y="476672"/>
            <a:ext cx="8568952" cy="553998"/>
          </a:xfrm>
          <a:prstGeom prst="rect">
            <a:avLst/>
          </a:prstGeom>
          <a:noFill/>
        </p:spPr>
        <p:txBody>
          <a:bodyPr wrap="square" rtlCol="0">
            <a:spAutoFit/>
          </a:bodyPr>
          <a:lstStyle/>
          <a:p>
            <a:r>
              <a:rPr lang="pt-BR" sz="3000" dirty="0">
                <a:solidFill>
                  <a:schemeClr val="bg1"/>
                </a:solidFill>
              </a:rPr>
              <a:t>Executado um novo “</a:t>
            </a:r>
            <a:r>
              <a:rPr lang="pt-BR" sz="3000" dirty="0" err="1">
                <a:solidFill>
                  <a:schemeClr val="bg1"/>
                </a:solidFill>
              </a:rPr>
              <a:t>add</a:t>
            </a:r>
            <a:r>
              <a:rPr lang="pt-BR" sz="3000" dirty="0">
                <a:solidFill>
                  <a:schemeClr val="bg1"/>
                </a:solidFill>
              </a:rPr>
              <a:t> .”, “</a:t>
            </a:r>
            <a:r>
              <a:rPr lang="pt-BR" sz="3000" dirty="0" err="1">
                <a:solidFill>
                  <a:schemeClr val="bg1"/>
                </a:solidFill>
              </a:rPr>
              <a:t>commit</a:t>
            </a:r>
            <a:r>
              <a:rPr lang="pt-BR" sz="3000" dirty="0">
                <a:solidFill>
                  <a:schemeClr val="bg1"/>
                </a:solidFill>
              </a:rPr>
              <a:t> “e “</a:t>
            </a:r>
            <a:r>
              <a:rPr lang="pt-BR" sz="3000" dirty="0" err="1">
                <a:solidFill>
                  <a:schemeClr val="bg1"/>
                </a:solidFill>
              </a:rPr>
              <a:t>push</a:t>
            </a:r>
            <a:r>
              <a:rPr lang="pt-BR" sz="3000" dirty="0">
                <a:solidFill>
                  <a:schemeClr val="bg1"/>
                </a:solidFill>
              </a:rPr>
              <a:t>”</a:t>
            </a:r>
          </a:p>
        </p:txBody>
      </p:sp>
      <p:pic>
        <p:nvPicPr>
          <p:cNvPr id="8" name="Imagem 7">
            <a:extLst>
              <a:ext uri="{FF2B5EF4-FFF2-40B4-BE49-F238E27FC236}">
                <a16:creationId xmlns:a16="http://schemas.microsoft.com/office/drawing/2014/main" id="{E7925BF4-6717-8C69-295C-850F98BCA370}"/>
              </a:ext>
            </a:extLst>
          </p:cNvPr>
          <p:cNvPicPr>
            <a:picLocks noChangeAspect="1"/>
          </p:cNvPicPr>
          <p:nvPr/>
        </p:nvPicPr>
        <p:blipFill>
          <a:blip r:embed="rId5"/>
          <a:stretch>
            <a:fillRect/>
          </a:stretch>
        </p:blipFill>
        <p:spPr>
          <a:xfrm>
            <a:off x="323528" y="1206955"/>
            <a:ext cx="7036334" cy="3960000"/>
          </a:xfrm>
          <a:prstGeom prst="rect">
            <a:avLst/>
          </a:prstGeom>
        </p:spPr>
      </p:pic>
    </p:spTree>
    <p:extLst>
      <p:ext uri="{BB962C8B-B14F-4D97-AF65-F5344CB8AC3E}">
        <p14:creationId xmlns:p14="http://schemas.microsoft.com/office/powerpoint/2010/main" val="861595200"/>
      </p:ext>
    </p:extLst>
  </p:cSld>
  <p:clrMapOvr>
    <a:overrideClrMapping bg1="lt1" tx1="dk1" bg2="lt2" tx2="dk2" accent1="accent1" accent2="accent2" accent3="accent3" accent4="accent4" accent5="accent5" accent6="accent6" hlink="hlink" folHlink="folHlink"/>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70C0"/>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6" descr="Faculdade Arnaldo">
            <a:extLst>
              <a:ext uri="{FF2B5EF4-FFF2-40B4-BE49-F238E27FC236}">
                <a16:creationId xmlns:a16="http://schemas.microsoft.com/office/drawing/2014/main" id="{8857BB90-21E0-47E9-041D-4DF2A5A134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343240"/>
            <a:ext cx="2093240" cy="180279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E564D509-463C-66A8-79DE-CF31EFE2478F}"/>
              </a:ext>
            </a:extLst>
          </p:cNvPr>
          <p:cNvSpPr txBox="1"/>
          <p:nvPr/>
        </p:nvSpPr>
        <p:spPr>
          <a:xfrm>
            <a:off x="251520" y="476672"/>
            <a:ext cx="8568952" cy="553998"/>
          </a:xfrm>
          <a:prstGeom prst="rect">
            <a:avLst/>
          </a:prstGeom>
          <a:noFill/>
        </p:spPr>
        <p:txBody>
          <a:bodyPr wrap="square" rtlCol="0">
            <a:spAutoFit/>
          </a:bodyPr>
          <a:lstStyle/>
          <a:p>
            <a:r>
              <a:rPr lang="pt-BR" sz="3000" dirty="0">
                <a:solidFill>
                  <a:schemeClr val="bg1"/>
                </a:solidFill>
              </a:rPr>
              <a:t>Repositório Remoto</a:t>
            </a:r>
          </a:p>
        </p:txBody>
      </p:sp>
      <p:pic>
        <p:nvPicPr>
          <p:cNvPr id="6" name="Imagem 5">
            <a:extLst>
              <a:ext uri="{FF2B5EF4-FFF2-40B4-BE49-F238E27FC236}">
                <a16:creationId xmlns:a16="http://schemas.microsoft.com/office/drawing/2014/main" id="{3D58ECC8-AF29-444E-192A-B27194FBB7D6}"/>
              </a:ext>
            </a:extLst>
          </p:cNvPr>
          <p:cNvPicPr>
            <a:picLocks noChangeAspect="1"/>
          </p:cNvPicPr>
          <p:nvPr/>
        </p:nvPicPr>
        <p:blipFill>
          <a:blip r:embed="rId5"/>
          <a:stretch>
            <a:fillRect/>
          </a:stretch>
        </p:blipFill>
        <p:spPr>
          <a:xfrm>
            <a:off x="251520" y="1206955"/>
            <a:ext cx="7381748" cy="3960000"/>
          </a:xfrm>
          <a:prstGeom prst="rect">
            <a:avLst/>
          </a:prstGeom>
        </p:spPr>
      </p:pic>
    </p:spTree>
    <p:extLst>
      <p:ext uri="{BB962C8B-B14F-4D97-AF65-F5344CB8AC3E}">
        <p14:creationId xmlns:p14="http://schemas.microsoft.com/office/powerpoint/2010/main" val="1417321619"/>
      </p:ext>
    </p:extLst>
  </p:cSld>
  <p:clrMapOvr>
    <a:overrideClrMapping bg1="lt1" tx1="dk1" bg2="lt2" tx2="dk2" accent1="accent1" accent2="accent2" accent3="accent3" accent4="accent4" accent5="accent5" accent6="accent6" hlink="hlink" folHlink="folHlink"/>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70C0"/>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6" descr="Faculdade Arnaldo">
            <a:extLst>
              <a:ext uri="{FF2B5EF4-FFF2-40B4-BE49-F238E27FC236}">
                <a16:creationId xmlns:a16="http://schemas.microsoft.com/office/drawing/2014/main" id="{8857BB90-21E0-47E9-041D-4DF2A5A134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343240"/>
            <a:ext cx="2093240" cy="180279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E564D509-463C-66A8-79DE-CF31EFE2478F}"/>
              </a:ext>
            </a:extLst>
          </p:cNvPr>
          <p:cNvSpPr txBox="1"/>
          <p:nvPr/>
        </p:nvSpPr>
        <p:spPr>
          <a:xfrm>
            <a:off x="251520" y="476672"/>
            <a:ext cx="8568952" cy="553998"/>
          </a:xfrm>
          <a:prstGeom prst="rect">
            <a:avLst/>
          </a:prstGeom>
          <a:noFill/>
        </p:spPr>
        <p:txBody>
          <a:bodyPr wrap="square" rtlCol="0">
            <a:spAutoFit/>
          </a:bodyPr>
          <a:lstStyle/>
          <a:p>
            <a:r>
              <a:rPr lang="pt-BR" sz="3000" dirty="0">
                <a:solidFill>
                  <a:schemeClr val="bg1"/>
                </a:solidFill>
              </a:rPr>
              <a:t>Criado nova </a:t>
            </a:r>
            <a:r>
              <a:rPr lang="pt-BR" sz="3000" dirty="0" err="1">
                <a:solidFill>
                  <a:schemeClr val="bg1"/>
                </a:solidFill>
              </a:rPr>
              <a:t>branch</a:t>
            </a:r>
            <a:r>
              <a:rPr lang="pt-BR" sz="3000" dirty="0">
                <a:solidFill>
                  <a:schemeClr val="bg1"/>
                </a:solidFill>
              </a:rPr>
              <a:t> “</a:t>
            </a:r>
            <a:r>
              <a:rPr lang="pt-BR" sz="3000" dirty="0" err="1">
                <a:solidFill>
                  <a:schemeClr val="bg1"/>
                </a:solidFill>
              </a:rPr>
              <a:t>second</a:t>
            </a:r>
            <a:r>
              <a:rPr lang="pt-BR" sz="3000" dirty="0">
                <a:solidFill>
                  <a:schemeClr val="bg1"/>
                </a:solidFill>
              </a:rPr>
              <a:t> </a:t>
            </a:r>
            <a:r>
              <a:rPr lang="pt-BR" sz="3000" dirty="0" err="1">
                <a:solidFill>
                  <a:schemeClr val="bg1"/>
                </a:solidFill>
              </a:rPr>
              <a:t>branch</a:t>
            </a:r>
            <a:r>
              <a:rPr lang="pt-BR" sz="3000" dirty="0">
                <a:solidFill>
                  <a:schemeClr val="bg1"/>
                </a:solidFill>
              </a:rPr>
              <a:t>”</a:t>
            </a:r>
          </a:p>
        </p:txBody>
      </p:sp>
      <p:pic>
        <p:nvPicPr>
          <p:cNvPr id="6" name="Imagem 5">
            <a:extLst>
              <a:ext uri="{FF2B5EF4-FFF2-40B4-BE49-F238E27FC236}">
                <a16:creationId xmlns:a16="http://schemas.microsoft.com/office/drawing/2014/main" id="{5EB3EA7D-2E99-CDA4-E565-D7ABAAEDCFC5}"/>
              </a:ext>
            </a:extLst>
          </p:cNvPr>
          <p:cNvPicPr>
            <a:picLocks noChangeAspect="1"/>
          </p:cNvPicPr>
          <p:nvPr/>
        </p:nvPicPr>
        <p:blipFill>
          <a:blip r:embed="rId5"/>
          <a:stretch>
            <a:fillRect/>
          </a:stretch>
        </p:blipFill>
        <p:spPr>
          <a:xfrm>
            <a:off x="179512" y="1383240"/>
            <a:ext cx="7381748" cy="3960000"/>
          </a:xfrm>
          <a:prstGeom prst="rect">
            <a:avLst/>
          </a:prstGeom>
        </p:spPr>
      </p:pic>
    </p:spTree>
    <p:extLst>
      <p:ext uri="{BB962C8B-B14F-4D97-AF65-F5344CB8AC3E}">
        <p14:creationId xmlns:p14="http://schemas.microsoft.com/office/powerpoint/2010/main" val="910838290"/>
      </p:ext>
    </p:extLst>
  </p:cSld>
  <p:clrMapOvr>
    <a:overrideClrMapping bg1="lt1" tx1="dk1" bg2="lt2" tx2="dk2" accent1="accent1" accent2="accent2" accent3="accent3" accent4="accent4" accent5="accent5" accent6="accent6" hlink="hlink" folHlink="folHlink"/>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70C0"/>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6" descr="Faculdade Arnaldo">
            <a:extLst>
              <a:ext uri="{FF2B5EF4-FFF2-40B4-BE49-F238E27FC236}">
                <a16:creationId xmlns:a16="http://schemas.microsoft.com/office/drawing/2014/main" id="{8857BB90-21E0-47E9-041D-4DF2A5A134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343240"/>
            <a:ext cx="2093240" cy="180279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E564D509-463C-66A8-79DE-CF31EFE2478F}"/>
              </a:ext>
            </a:extLst>
          </p:cNvPr>
          <p:cNvSpPr txBox="1"/>
          <p:nvPr/>
        </p:nvSpPr>
        <p:spPr>
          <a:xfrm>
            <a:off x="251520" y="476672"/>
            <a:ext cx="8568952" cy="553998"/>
          </a:xfrm>
          <a:prstGeom prst="rect">
            <a:avLst/>
          </a:prstGeom>
          <a:noFill/>
        </p:spPr>
        <p:txBody>
          <a:bodyPr wrap="square" rtlCol="0">
            <a:spAutoFit/>
          </a:bodyPr>
          <a:lstStyle/>
          <a:p>
            <a:r>
              <a:rPr lang="pt-BR" sz="3000" dirty="0">
                <a:solidFill>
                  <a:schemeClr val="bg1"/>
                </a:solidFill>
              </a:rPr>
              <a:t>Adicionado nova pasta </a:t>
            </a:r>
            <a:r>
              <a:rPr lang="pt-BR" sz="3000" dirty="0" err="1">
                <a:solidFill>
                  <a:schemeClr val="bg1"/>
                </a:solidFill>
              </a:rPr>
              <a:t>documents</a:t>
            </a:r>
            <a:r>
              <a:rPr lang="pt-BR" sz="3000" dirty="0">
                <a:solidFill>
                  <a:schemeClr val="bg1"/>
                </a:solidFill>
              </a:rPr>
              <a:t> e feito “</a:t>
            </a:r>
            <a:r>
              <a:rPr lang="pt-BR" sz="3000" dirty="0" err="1">
                <a:solidFill>
                  <a:schemeClr val="bg1"/>
                </a:solidFill>
              </a:rPr>
              <a:t>commit</a:t>
            </a:r>
            <a:r>
              <a:rPr lang="pt-BR" sz="3000" dirty="0">
                <a:solidFill>
                  <a:schemeClr val="bg1"/>
                </a:solidFill>
              </a:rPr>
              <a:t>”:</a:t>
            </a:r>
          </a:p>
        </p:txBody>
      </p:sp>
      <p:pic>
        <p:nvPicPr>
          <p:cNvPr id="5" name="Imagem 4">
            <a:extLst>
              <a:ext uri="{FF2B5EF4-FFF2-40B4-BE49-F238E27FC236}">
                <a16:creationId xmlns:a16="http://schemas.microsoft.com/office/drawing/2014/main" id="{BBA2E801-8ACF-ADC2-3DF2-640BAED1FD41}"/>
              </a:ext>
            </a:extLst>
          </p:cNvPr>
          <p:cNvPicPr>
            <a:picLocks noChangeAspect="1"/>
          </p:cNvPicPr>
          <p:nvPr/>
        </p:nvPicPr>
        <p:blipFill>
          <a:blip r:embed="rId5"/>
          <a:stretch>
            <a:fillRect/>
          </a:stretch>
        </p:blipFill>
        <p:spPr>
          <a:xfrm>
            <a:off x="251520" y="1206955"/>
            <a:ext cx="7381748" cy="3960000"/>
          </a:xfrm>
          <a:prstGeom prst="rect">
            <a:avLst/>
          </a:prstGeom>
        </p:spPr>
      </p:pic>
    </p:spTree>
    <p:extLst>
      <p:ext uri="{BB962C8B-B14F-4D97-AF65-F5344CB8AC3E}">
        <p14:creationId xmlns:p14="http://schemas.microsoft.com/office/powerpoint/2010/main" val="1532976180"/>
      </p:ext>
    </p:extLst>
  </p:cSld>
  <p:clrMapOvr>
    <a:overrideClrMapping bg1="lt1" tx1="dk1" bg2="lt2" tx2="dk2" accent1="accent1" accent2="accent2" accent3="accent3" accent4="accent4" accent5="accent5" accent6="accent6" hlink="hlink" folHlink="folHlink"/>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70C0"/>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6" descr="Faculdade Arnaldo">
            <a:extLst>
              <a:ext uri="{FF2B5EF4-FFF2-40B4-BE49-F238E27FC236}">
                <a16:creationId xmlns:a16="http://schemas.microsoft.com/office/drawing/2014/main" id="{8857BB90-21E0-47E9-041D-4DF2A5A134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343240"/>
            <a:ext cx="2093240" cy="180279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E564D509-463C-66A8-79DE-CF31EFE2478F}"/>
              </a:ext>
            </a:extLst>
          </p:cNvPr>
          <p:cNvSpPr txBox="1"/>
          <p:nvPr/>
        </p:nvSpPr>
        <p:spPr>
          <a:xfrm>
            <a:off x="251520" y="476672"/>
            <a:ext cx="8568952" cy="1015663"/>
          </a:xfrm>
          <a:prstGeom prst="rect">
            <a:avLst/>
          </a:prstGeom>
          <a:noFill/>
        </p:spPr>
        <p:txBody>
          <a:bodyPr wrap="square" rtlCol="0">
            <a:spAutoFit/>
          </a:bodyPr>
          <a:lstStyle/>
          <a:p>
            <a:r>
              <a:rPr lang="pt-BR" sz="3000" dirty="0">
                <a:solidFill>
                  <a:schemeClr val="bg1"/>
                </a:solidFill>
              </a:rPr>
              <a:t>Efetuado checkout </a:t>
            </a:r>
            <a:r>
              <a:rPr lang="pt-BR" sz="3000" dirty="0" err="1">
                <a:solidFill>
                  <a:schemeClr val="bg1"/>
                </a:solidFill>
              </a:rPr>
              <a:t>main</a:t>
            </a:r>
            <a:r>
              <a:rPr lang="pt-BR" sz="3000" dirty="0">
                <a:solidFill>
                  <a:schemeClr val="bg1"/>
                </a:solidFill>
              </a:rPr>
              <a:t> e executado o “merge” posteriormente.</a:t>
            </a:r>
          </a:p>
        </p:txBody>
      </p:sp>
      <p:pic>
        <p:nvPicPr>
          <p:cNvPr id="5" name="Imagem 4">
            <a:extLst>
              <a:ext uri="{FF2B5EF4-FFF2-40B4-BE49-F238E27FC236}">
                <a16:creationId xmlns:a16="http://schemas.microsoft.com/office/drawing/2014/main" id="{E7AC1FAF-B42C-9C4D-D8F9-30B156A49203}"/>
              </a:ext>
            </a:extLst>
          </p:cNvPr>
          <p:cNvPicPr>
            <a:picLocks noChangeAspect="1"/>
          </p:cNvPicPr>
          <p:nvPr/>
        </p:nvPicPr>
        <p:blipFill>
          <a:blip r:embed="rId5"/>
          <a:stretch>
            <a:fillRect/>
          </a:stretch>
        </p:blipFill>
        <p:spPr>
          <a:xfrm>
            <a:off x="323528" y="1556792"/>
            <a:ext cx="7381748" cy="3960000"/>
          </a:xfrm>
          <a:prstGeom prst="rect">
            <a:avLst/>
          </a:prstGeom>
        </p:spPr>
      </p:pic>
    </p:spTree>
    <p:extLst>
      <p:ext uri="{BB962C8B-B14F-4D97-AF65-F5344CB8AC3E}">
        <p14:creationId xmlns:p14="http://schemas.microsoft.com/office/powerpoint/2010/main" val="470352386"/>
      </p:ext>
    </p:extLst>
  </p:cSld>
  <p:clrMapOvr>
    <a:overrideClrMapping bg1="lt1" tx1="dk1" bg2="lt2" tx2="dk2" accent1="accent1" accent2="accent2" accent3="accent3" accent4="accent4" accent5="accent5" accent6="accent6" hlink="hlink" folHlink="folHlink"/>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70C0"/>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6" descr="Faculdade Arnaldo">
            <a:extLst>
              <a:ext uri="{FF2B5EF4-FFF2-40B4-BE49-F238E27FC236}">
                <a16:creationId xmlns:a16="http://schemas.microsoft.com/office/drawing/2014/main" id="{8857BB90-21E0-47E9-041D-4DF2A5A134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343240"/>
            <a:ext cx="2093240" cy="180279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E564D509-463C-66A8-79DE-CF31EFE2478F}"/>
              </a:ext>
            </a:extLst>
          </p:cNvPr>
          <p:cNvSpPr txBox="1"/>
          <p:nvPr/>
        </p:nvSpPr>
        <p:spPr>
          <a:xfrm>
            <a:off x="251520" y="476672"/>
            <a:ext cx="8568952" cy="553998"/>
          </a:xfrm>
          <a:prstGeom prst="rect">
            <a:avLst/>
          </a:prstGeom>
          <a:noFill/>
        </p:spPr>
        <p:txBody>
          <a:bodyPr wrap="square" rtlCol="0">
            <a:spAutoFit/>
          </a:bodyPr>
          <a:lstStyle/>
          <a:p>
            <a:r>
              <a:rPr lang="pt-BR" sz="3000" dirty="0">
                <a:solidFill>
                  <a:schemeClr val="bg1"/>
                </a:solidFill>
              </a:rPr>
              <a:t>Atualizado projeto no repositório remoto:</a:t>
            </a:r>
          </a:p>
        </p:txBody>
      </p:sp>
      <p:pic>
        <p:nvPicPr>
          <p:cNvPr id="5" name="Imagem 4">
            <a:extLst>
              <a:ext uri="{FF2B5EF4-FFF2-40B4-BE49-F238E27FC236}">
                <a16:creationId xmlns:a16="http://schemas.microsoft.com/office/drawing/2014/main" id="{6C247584-A23A-FE74-0E2D-5CBD64E755BE}"/>
              </a:ext>
            </a:extLst>
          </p:cNvPr>
          <p:cNvPicPr>
            <a:picLocks noChangeAspect="1"/>
          </p:cNvPicPr>
          <p:nvPr/>
        </p:nvPicPr>
        <p:blipFill>
          <a:blip r:embed="rId5"/>
          <a:stretch>
            <a:fillRect/>
          </a:stretch>
        </p:blipFill>
        <p:spPr>
          <a:xfrm>
            <a:off x="251520" y="1362771"/>
            <a:ext cx="7381748" cy="3960000"/>
          </a:xfrm>
          <a:prstGeom prst="rect">
            <a:avLst/>
          </a:prstGeom>
        </p:spPr>
      </p:pic>
    </p:spTree>
    <p:extLst>
      <p:ext uri="{BB962C8B-B14F-4D97-AF65-F5344CB8AC3E}">
        <p14:creationId xmlns:p14="http://schemas.microsoft.com/office/powerpoint/2010/main" val="2788951339"/>
      </p:ext>
    </p:extLst>
  </p:cSld>
  <p:clrMapOvr>
    <a:overrideClrMapping bg1="lt1" tx1="dk1" bg2="lt2" tx2="dk2" accent1="accent1" accent2="accent2" accent3="accent3" accent4="accent4" accent5="accent5" accent6="accent6" hlink="hlink" folHlink="folHlink"/>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70C0"/>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6" descr="Faculdade Arnaldo">
            <a:extLst>
              <a:ext uri="{FF2B5EF4-FFF2-40B4-BE49-F238E27FC236}">
                <a16:creationId xmlns:a16="http://schemas.microsoft.com/office/drawing/2014/main" id="{8857BB90-21E0-47E9-041D-4DF2A5A134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343240"/>
            <a:ext cx="2093240" cy="180279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E564D509-463C-66A8-79DE-CF31EFE2478F}"/>
              </a:ext>
            </a:extLst>
          </p:cNvPr>
          <p:cNvSpPr txBox="1"/>
          <p:nvPr/>
        </p:nvSpPr>
        <p:spPr>
          <a:xfrm>
            <a:off x="251520" y="476672"/>
            <a:ext cx="8568952" cy="3939540"/>
          </a:xfrm>
          <a:prstGeom prst="rect">
            <a:avLst/>
          </a:prstGeom>
          <a:noFill/>
        </p:spPr>
        <p:txBody>
          <a:bodyPr wrap="square" rtlCol="0">
            <a:spAutoFit/>
          </a:bodyPr>
          <a:lstStyle/>
          <a:p>
            <a:r>
              <a:rPr lang="pt-BR" sz="3000" dirty="0">
                <a:solidFill>
                  <a:schemeClr val="bg1"/>
                </a:solidFill>
              </a:rPr>
              <a:t>Conclusão:</a:t>
            </a:r>
          </a:p>
          <a:p>
            <a:endParaRPr lang="pt-BR" sz="2000" dirty="0">
              <a:solidFill>
                <a:schemeClr val="bg1"/>
              </a:solidFill>
            </a:endParaRPr>
          </a:p>
          <a:p>
            <a:pPr lvl="1"/>
            <a:r>
              <a:rPr lang="pt-BR" sz="2000" dirty="0">
                <a:solidFill>
                  <a:schemeClr val="bg1"/>
                </a:solidFill>
              </a:rPr>
              <a:t>	Nessa pequena apresentação pudemos mostrar um pouco dessa ferramenta tão utilizado no meio de desenvolvimento.</a:t>
            </a:r>
          </a:p>
          <a:p>
            <a:pPr lvl="1"/>
            <a:r>
              <a:rPr lang="pt-BR" sz="2000" dirty="0">
                <a:solidFill>
                  <a:schemeClr val="bg1"/>
                </a:solidFill>
              </a:rPr>
              <a:t>	Criamos uma pasta remota no </a:t>
            </a:r>
            <a:r>
              <a:rPr lang="pt-BR" sz="2000" dirty="0" err="1">
                <a:solidFill>
                  <a:schemeClr val="bg1"/>
                </a:solidFill>
              </a:rPr>
              <a:t>github</a:t>
            </a:r>
            <a:r>
              <a:rPr lang="pt-BR" sz="2000" dirty="0">
                <a:solidFill>
                  <a:schemeClr val="bg1"/>
                </a:solidFill>
              </a:rPr>
              <a:t>, clonamos em uma maquina e trabalhamos na </a:t>
            </a:r>
            <a:r>
              <a:rPr lang="pt-BR" sz="2000" dirty="0" err="1">
                <a:solidFill>
                  <a:schemeClr val="bg1"/>
                </a:solidFill>
              </a:rPr>
              <a:t>branch</a:t>
            </a:r>
            <a:r>
              <a:rPr lang="pt-BR" sz="2000" dirty="0">
                <a:solidFill>
                  <a:schemeClr val="bg1"/>
                </a:solidFill>
              </a:rPr>
              <a:t> “</a:t>
            </a:r>
            <a:r>
              <a:rPr lang="pt-BR" sz="2000" dirty="0" err="1">
                <a:solidFill>
                  <a:schemeClr val="bg1"/>
                </a:solidFill>
              </a:rPr>
              <a:t>main</a:t>
            </a:r>
            <a:r>
              <a:rPr lang="pt-BR" sz="2000" dirty="0">
                <a:solidFill>
                  <a:schemeClr val="bg1"/>
                </a:solidFill>
              </a:rPr>
              <a:t>” que é a nossa principal, fizemos alterações.</a:t>
            </a:r>
          </a:p>
          <a:p>
            <a:pPr lvl="1"/>
            <a:r>
              <a:rPr lang="pt-BR" sz="2000" dirty="0">
                <a:solidFill>
                  <a:schemeClr val="bg1"/>
                </a:solidFill>
              </a:rPr>
              <a:t>	Logo criamos outra </a:t>
            </a:r>
            <a:r>
              <a:rPr lang="pt-BR" sz="2000" dirty="0" err="1">
                <a:solidFill>
                  <a:schemeClr val="bg1"/>
                </a:solidFill>
              </a:rPr>
              <a:t>branch</a:t>
            </a:r>
            <a:r>
              <a:rPr lang="pt-BR" sz="2000" dirty="0">
                <a:solidFill>
                  <a:schemeClr val="bg1"/>
                </a:solidFill>
              </a:rPr>
              <a:t> chamada “</a:t>
            </a:r>
            <a:r>
              <a:rPr lang="pt-BR" sz="2000" dirty="0" err="1">
                <a:solidFill>
                  <a:schemeClr val="bg1"/>
                </a:solidFill>
              </a:rPr>
              <a:t>secondBranch</a:t>
            </a:r>
            <a:r>
              <a:rPr lang="pt-BR" sz="2000" dirty="0">
                <a:solidFill>
                  <a:schemeClr val="bg1"/>
                </a:solidFill>
              </a:rPr>
              <a:t>” e fizemos outras alterações, após isso, aceitamos e unimos o projeto através do </a:t>
            </a:r>
            <a:r>
              <a:rPr lang="pt-BR" sz="2000" dirty="0" err="1">
                <a:solidFill>
                  <a:schemeClr val="bg1"/>
                </a:solidFill>
              </a:rPr>
              <a:t>pull</a:t>
            </a:r>
            <a:r>
              <a:rPr lang="pt-BR" sz="2000" dirty="0">
                <a:solidFill>
                  <a:schemeClr val="bg1"/>
                </a:solidFill>
              </a:rPr>
              <a:t> </a:t>
            </a:r>
            <a:r>
              <a:rPr lang="pt-BR" sz="2000" dirty="0" err="1">
                <a:solidFill>
                  <a:schemeClr val="bg1"/>
                </a:solidFill>
              </a:rPr>
              <a:t>request</a:t>
            </a:r>
            <a:r>
              <a:rPr lang="pt-BR" sz="2000" dirty="0">
                <a:solidFill>
                  <a:schemeClr val="bg1"/>
                </a:solidFill>
              </a:rPr>
              <a:t> e merge, e unificamos todos eles na mesma versão.</a:t>
            </a:r>
          </a:p>
          <a:p>
            <a:pPr lvl="1"/>
            <a:r>
              <a:rPr lang="pt-BR" sz="2000" dirty="0">
                <a:solidFill>
                  <a:schemeClr val="bg1"/>
                </a:solidFill>
              </a:rPr>
              <a:t>	Na pratica do dia a dia do programador, essa ferramenta nos auxilia com relação à versão do projeto, rastreabilidade nas versões nos auxiliam com</a:t>
            </a:r>
          </a:p>
          <a:p>
            <a:endParaRPr lang="pt-BR" sz="2000" dirty="0">
              <a:solidFill>
                <a:schemeClr val="bg1"/>
              </a:solidFill>
            </a:endParaRPr>
          </a:p>
        </p:txBody>
      </p:sp>
    </p:spTree>
    <p:extLst>
      <p:ext uri="{BB962C8B-B14F-4D97-AF65-F5344CB8AC3E}">
        <p14:creationId xmlns:p14="http://schemas.microsoft.com/office/powerpoint/2010/main" val="550070575"/>
      </p:ext>
    </p:extLst>
  </p:cSld>
  <p:clrMapOvr>
    <a:overrideClrMapping bg1="lt1" tx1="dk1" bg2="lt2" tx2="dk2" accent1="accent1" accent2="accent2" accent3="accent3" accent4="accent4" accent5="accent5" accent6="accent6" hlink="hlink" folHlink="folHlink"/>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70C0"/>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1F843A96-748D-A30C-0B71-C3D3A3825E03}"/>
              </a:ext>
            </a:extLst>
          </p:cNvPr>
          <p:cNvSpPr txBox="1"/>
          <p:nvPr/>
        </p:nvSpPr>
        <p:spPr>
          <a:xfrm>
            <a:off x="251520" y="476672"/>
            <a:ext cx="8568952" cy="4401205"/>
          </a:xfrm>
          <a:prstGeom prst="rect">
            <a:avLst/>
          </a:prstGeom>
          <a:noFill/>
        </p:spPr>
        <p:txBody>
          <a:bodyPr wrap="square" rtlCol="0">
            <a:spAutoFit/>
          </a:bodyPr>
          <a:lstStyle/>
          <a:p>
            <a:r>
              <a:rPr lang="pt-BR" sz="3000" dirty="0">
                <a:solidFill>
                  <a:schemeClr val="bg1"/>
                </a:solidFill>
              </a:rPr>
              <a:t>Introdução:</a:t>
            </a:r>
          </a:p>
          <a:p>
            <a:endParaRPr lang="pt-BR" sz="3000" dirty="0">
              <a:solidFill>
                <a:schemeClr val="bg1"/>
              </a:solidFill>
            </a:endParaRPr>
          </a:p>
          <a:p>
            <a:r>
              <a:rPr lang="pt-BR" sz="2000" dirty="0">
                <a:solidFill>
                  <a:schemeClr val="bg1"/>
                </a:solidFill>
              </a:rPr>
              <a:t>	O Git é um sistema de controle de versão distribuído e amplamente adotado. O Git nasceu e foi tomando espaço dos outros sistemas de controle. Seu criador principal é o mesmo que o do Linux: Linus Torvalds, e ganhou o coração das pessoas que trabalham com open source.</a:t>
            </a:r>
          </a:p>
          <a:p>
            <a:r>
              <a:rPr lang="pt-BR" sz="2000" dirty="0">
                <a:solidFill>
                  <a:schemeClr val="bg1"/>
                </a:solidFill>
              </a:rPr>
              <a:t>	Além de permitir acesso ao código ele nos dá a oportunidade de salvar as versões e ter um lastro de cada usuário(ou branch) nos dando um controle mais profissional para projetos de pequeno à grande porte, evitando perda.</a:t>
            </a:r>
          </a:p>
          <a:p>
            <a:r>
              <a:rPr lang="pt-BR" sz="2000" dirty="0">
                <a:solidFill>
                  <a:schemeClr val="bg1"/>
                </a:solidFill>
              </a:rPr>
              <a:t>	Muito utilizado por desenvolvedores para organização à arquitetos de software para gerenciamento a ferramenta Git hoje se tornou essencial para tarefas de desenvolvimento de software.</a:t>
            </a:r>
          </a:p>
          <a:p>
            <a:endParaRPr lang="pt-BR" sz="2000" dirty="0">
              <a:solidFill>
                <a:schemeClr val="bg1"/>
              </a:solidFill>
            </a:endParaRPr>
          </a:p>
        </p:txBody>
      </p:sp>
      <p:pic>
        <p:nvPicPr>
          <p:cNvPr id="3" name="Picture 6" descr="Faculdade Arnaldo">
            <a:extLst>
              <a:ext uri="{FF2B5EF4-FFF2-40B4-BE49-F238E27FC236}">
                <a16:creationId xmlns:a16="http://schemas.microsoft.com/office/drawing/2014/main" id="{DBBC68F9-5981-1F7D-C087-7D377E963E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343240"/>
            <a:ext cx="2093240" cy="1802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546372"/>
      </p:ext>
    </p:extLst>
  </p:cSld>
  <p:clrMapOvr>
    <a:overrideClrMapping bg1="lt1" tx1="dk1" bg2="lt2" tx2="dk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70C0"/>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1F843A96-748D-A30C-0B71-C3D3A3825E03}"/>
              </a:ext>
            </a:extLst>
          </p:cNvPr>
          <p:cNvSpPr txBox="1"/>
          <p:nvPr/>
        </p:nvSpPr>
        <p:spPr>
          <a:xfrm>
            <a:off x="251520" y="476672"/>
            <a:ext cx="8568952" cy="2862322"/>
          </a:xfrm>
          <a:prstGeom prst="rect">
            <a:avLst/>
          </a:prstGeom>
          <a:noFill/>
        </p:spPr>
        <p:txBody>
          <a:bodyPr wrap="square" rtlCol="0">
            <a:spAutoFit/>
          </a:bodyPr>
          <a:lstStyle/>
          <a:p>
            <a:r>
              <a:rPr lang="pt-BR" sz="3000" dirty="0">
                <a:solidFill>
                  <a:schemeClr val="bg1"/>
                </a:solidFill>
              </a:rPr>
              <a:t>Objetivo:</a:t>
            </a:r>
          </a:p>
          <a:p>
            <a:endParaRPr lang="pt-BR" sz="3000" dirty="0">
              <a:solidFill>
                <a:schemeClr val="bg1"/>
              </a:solidFill>
            </a:endParaRPr>
          </a:p>
          <a:p>
            <a:r>
              <a:rPr lang="pt-BR" sz="2000" dirty="0">
                <a:solidFill>
                  <a:schemeClr val="bg1"/>
                </a:solidFill>
              </a:rPr>
              <a:t>	Demonstrar de forma prática o funcionamento do </a:t>
            </a:r>
            <a:r>
              <a:rPr lang="pt-BR" sz="2000" dirty="0" err="1">
                <a:solidFill>
                  <a:schemeClr val="bg1"/>
                </a:solidFill>
              </a:rPr>
              <a:t>Git</a:t>
            </a:r>
            <a:r>
              <a:rPr lang="pt-BR" sz="2000" dirty="0">
                <a:solidFill>
                  <a:schemeClr val="bg1"/>
                </a:solidFill>
              </a:rPr>
              <a:t>, levando em conta casos reais de uso, citando exemplo, comandos principais, explanando seu uso no dia a dia.</a:t>
            </a:r>
          </a:p>
          <a:p>
            <a:r>
              <a:rPr lang="pt-BR" sz="2000" dirty="0">
                <a:solidFill>
                  <a:schemeClr val="bg1"/>
                </a:solidFill>
              </a:rPr>
              <a:t>	A ferramenta escolhida foi a GitHub que é a mais popular de todos os repositórios GIT.</a:t>
            </a:r>
          </a:p>
          <a:p>
            <a:endParaRPr lang="pt-BR" sz="2000" dirty="0">
              <a:solidFill>
                <a:schemeClr val="bg1"/>
              </a:solidFill>
            </a:endParaRPr>
          </a:p>
        </p:txBody>
      </p:sp>
      <p:pic>
        <p:nvPicPr>
          <p:cNvPr id="3" name="Picture 6" descr="Faculdade Arnaldo">
            <a:extLst>
              <a:ext uri="{FF2B5EF4-FFF2-40B4-BE49-F238E27FC236}">
                <a16:creationId xmlns:a16="http://schemas.microsoft.com/office/drawing/2014/main" id="{DBBC68F9-5981-1F7D-C087-7D377E963E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343240"/>
            <a:ext cx="2093240" cy="1802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392080"/>
      </p:ext>
    </p:extLst>
  </p:cSld>
  <p:clrMapOvr>
    <a:overrideClrMapping bg1="lt1" tx1="dk1" bg2="lt2" tx2="dk2" accent1="accent1" accent2="accent2" accent3="accent3" accent4="accent4" accent5="accent5" accent6="accent6" hlink="hlink" folHlink="folHlink"/>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70C0"/>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6" descr="Faculdade Arnaldo">
            <a:extLst>
              <a:ext uri="{FF2B5EF4-FFF2-40B4-BE49-F238E27FC236}">
                <a16:creationId xmlns:a16="http://schemas.microsoft.com/office/drawing/2014/main" id="{8857BB90-21E0-47E9-041D-4DF2A5A134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343240"/>
            <a:ext cx="2093240" cy="180279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E564D509-463C-66A8-79DE-CF31EFE2478F}"/>
              </a:ext>
            </a:extLst>
          </p:cNvPr>
          <p:cNvSpPr txBox="1"/>
          <p:nvPr/>
        </p:nvSpPr>
        <p:spPr>
          <a:xfrm>
            <a:off x="251520" y="476672"/>
            <a:ext cx="8568952" cy="5632311"/>
          </a:xfrm>
          <a:prstGeom prst="rect">
            <a:avLst/>
          </a:prstGeom>
          <a:noFill/>
        </p:spPr>
        <p:txBody>
          <a:bodyPr wrap="square" rtlCol="0">
            <a:spAutoFit/>
          </a:bodyPr>
          <a:lstStyle/>
          <a:p>
            <a:r>
              <a:rPr lang="pt-BR" sz="3000" dirty="0">
                <a:solidFill>
                  <a:schemeClr val="bg1"/>
                </a:solidFill>
              </a:rPr>
              <a:t>GitHub:</a:t>
            </a:r>
          </a:p>
          <a:p>
            <a:endParaRPr lang="pt-BR" sz="3000" dirty="0">
              <a:solidFill>
                <a:schemeClr val="bg1"/>
              </a:solidFill>
            </a:endParaRPr>
          </a:p>
          <a:p>
            <a:r>
              <a:rPr lang="pt-BR" sz="2000" dirty="0">
                <a:solidFill>
                  <a:schemeClr val="bg1"/>
                </a:solidFill>
              </a:rPr>
              <a:t>	Atualmente a ferramenta “Git” mais popular, o GitHub é o queridinho da área de engenharia de software, amplamente utilizado pela comunidade acadêmica, se tornou uma espécie de rede social dos programadores.</a:t>
            </a:r>
          </a:p>
          <a:p>
            <a:r>
              <a:rPr lang="pt-BR" sz="2000" dirty="0">
                <a:solidFill>
                  <a:schemeClr val="bg1"/>
                </a:solidFill>
              </a:rPr>
              <a:t>	Lançada em 2008, a plataforma é usada mundialmente e é, desde 2018, de propriedade da Microsoft.</a:t>
            </a:r>
          </a:p>
          <a:p>
            <a:r>
              <a:rPr lang="pt-BR" sz="2000" dirty="0">
                <a:solidFill>
                  <a:schemeClr val="bg1"/>
                </a:solidFill>
              </a:rPr>
              <a:t>	Como um sistema de controle de versão, o GitHub sempre foi uma ferramenta comum no dia a dia de quem trabalha no segmento. Nos últimos anos, com o avanço do digital e a mudança das relações de trabalho, o GitHub passou a ter importância ainda maior, não só na rotina de atuação, mas também na hora de se posicionar no mercado.</a:t>
            </a:r>
          </a:p>
          <a:p>
            <a:r>
              <a:rPr lang="pt-BR" sz="2000" dirty="0">
                <a:solidFill>
                  <a:schemeClr val="bg1"/>
                </a:solidFill>
              </a:rPr>
              <a:t>	Conhecer GitHub coloca o profissional em um patamar de conhecimento mais atualizado e dentro do que o mercado pede, ou seja, ele não é apenas um software de controle de versão, uma rede social dos programadores, é uma ferramenta amplamente utilizada  na indústria.</a:t>
            </a:r>
          </a:p>
          <a:p>
            <a:endParaRPr lang="pt-BR" sz="2000" dirty="0">
              <a:solidFill>
                <a:schemeClr val="bg1"/>
              </a:solidFill>
            </a:endParaRPr>
          </a:p>
        </p:txBody>
      </p:sp>
    </p:spTree>
    <p:extLst>
      <p:ext uri="{BB962C8B-B14F-4D97-AF65-F5344CB8AC3E}">
        <p14:creationId xmlns:p14="http://schemas.microsoft.com/office/powerpoint/2010/main" val="69271292"/>
      </p:ext>
    </p:extLst>
  </p:cSld>
  <p:clrMapOvr>
    <a:overrideClrMapping bg1="lt1" tx1="dk1" bg2="lt2" tx2="dk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70C0"/>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6" descr="Faculdade Arnaldo">
            <a:extLst>
              <a:ext uri="{FF2B5EF4-FFF2-40B4-BE49-F238E27FC236}">
                <a16:creationId xmlns:a16="http://schemas.microsoft.com/office/drawing/2014/main" id="{8857BB90-21E0-47E9-041D-4DF2A5A134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343240"/>
            <a:ext cx="2093240" cy="180279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E564D509-463C-66A8-79DE-CF31EFE2478F}"/>
              </a:ext>
            </a:extLst>
          </p:cNvPr>
          <p:cNvSpPr txBox="1"/>
          <p:nvPr/>
        </p:nvSpPr>
        <p:spPr>
          <a:xfrm>
            <a:off x="251520" y="476672"/>
            <a:ext cx="8568952" cy="5016758"/>
          </a:xfrm>
          <a:prstGeom prst="rect">
            <a:avLst/>
          </a:prstGeom>
          <a:noFill/>
        </p:spPr>
        <p:txBody>
          <a:bodyPr wrap="square" rtlCol="0">
            <a:spAutoFit/>
          </a:bodyPr>
          <a:lstStyle/>
          <a:p>
            <a:r>
              <a:rPr lang="pt-BR" sz="3000" dirty="0">
                <a:solidFill>
                  <a:schemeClr val="bg1"/>
                </a:solidFill>
              </a:rPr>
              <a:t>Vantagens:</a:t>
            </a:r>
          </a:p>
          <a:p>
            <a:endParaRPr lang="pt-BR" sz="3000" dirty="0">
              <a:solidFill>
                <a:schemeClr val="bg1"/>
              </a:solidFill>
            </a:endParaRPr>
          </a:p>
          <a:p>
            <a:r>
              <a:rPr lang="pt-BR" sz="2000" dirty="0">
                <a:solidFill>
                  <a:schemeClr val="bg1"/>
                </a:solidFill>
              </a:rPr>
              <a:t>	A maior vantagem do GitHub é sua estrutura bem como seus aplicativos  que o coloca à frente no quesito funcionalidade.</a:t>
            </a:r>
          </a:p>
          <a:p>
            <a:r>
              <a:rPr lang="pt-BR" sz="2000" dirty="0">
                <a:solidFill>
                  <a:schemeClr val="bg1"/>
                </a:solidFill>
              </a:rPr>
              <a:t>Para projetos em equipe, essa disposição das informações funciona muito bem. 	Há menos chances de perda de informações ou de falta de clareza no acesso delas. Quando há mais de uma pessoa profissional trabalhando no código, essa possibilidade que o GitHub oferece torna o trabalho muito mais fácil e rastreável em etapas.</a:t>
            </a:r>
          </a:p>
          <a:p>
            <a:r>
              <a:rPr lang="pt-BR" sz="2000" dirty="0">
                <a:solidFill>
                  <a:schemeClr val="bg1"/>
                </a:solidFill>
              </a:rPr>
              <a:t>	O GitHub tem sido utilizado também por empresas e não só por profissionais que desejam mostrar seu trabalho ou buscar insights colaborativos vindos de pessoas do mundo todo.</a:t>
            </a:r>
          </a:p>
          <a:p>
            <a:endParaRPr lang="pt-BR" sz="2000" dirty="0">
              <a:solidFill>
                <a:schemeClr val="bg1"/>
              </a:solidFill>
            </a:endParaRPr>
          </a:p>
          <a:p>
            <a:endParaRPr lang="pt-BR" sz="2000" dirty="0">
              <a:solidFill>
                <a:schemeClr val="bg1"/>
              </a:solidFill>
            </a:endParaRPr>
          </a:p>
          <a:p>
            <a:endParaRPr lang="pt-BR" sz="2000" dirty="0">
              <a:solidFill>
                <a:schemeClr val="bg1"/>
              </a:solidFill>
            </a:endParaRPr>
          </a:p>
        </p:txBody>
      </p:sp>
    </p:spTree>
    <p:extLst>
      <p:ext uri="{BB962C8B-B14F-4D97-AF65-F5344CB8AC3E}">
        <p14:creationId xmlns:p14="http://schemas.microsoft.com/office/powerpoint/2010/main" val="2973850349"/>
      </p:ext>
    </p:extLst>
  </p:cSld>
  <p:clrMapOvr>
    <a:overrideClrMapping bg1="lt1" tx1="dk1" bg2="lt2" tx2="dk2" accent1="accent1" accent2="accent2" accent3="accent3" accent4="accent4" accent5="accent5" accent6="accent6" hlink="hlink" folHlink="folHlink"/>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70C0"/>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6" descr="Faculdade Arnaldo">
            <a:extLst>
              <a:ext uri="{FF2B5EF4-FFF2-40B4-BE49-F238E27FC236}">
                <a16:creationId xmlns:a16="http://schemas.microsoft.com/office/drawing/2014/main" id="{8857BB90-21E0-47E9-041D-4DF2A5A134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343240"/>
            <a:ext cx="2093240" cy="180279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E564D509-463C-66A8-79DE-CF31EFE2478F}"/>
              </a:ext>
            </a:extLst>
          </p:cNvPr>
          <p:cNvSpPr txBox="1"/>
          <p:nvPr/>
        </p:nvSpPr>
        <p:spPr>
          <a:xfrm>
            <a:off x="251520" y="476672"/>
            <a:ext cx="8568952" cy="2862322"/>
          </a:xfrm>
          <a:prstGeom prst="rect">
            <a:avLst/>
          </a:prstGeom>
          <a:noFill/>
        </p:spPr>
        <p:txBody>
          <a:bodyPr wrap="square" rtlCol="0">
            <a:spAutoFit/>
          </a:bodyPr>
          <a:lstStyle/>
          <a:p>
            <a:r>
              <a:rPr lang="pt-BR" sz="3000" dirty="0">
                <a:solidFill>
                  <a:schemeClr val="bg1"/>
                </a:solidFill>
              </a:rPr>
              <a:t>Desvantagens:</a:t>
            </a:r>
          </a:p>
          <a:p>
            <a:endParaRPr lang="pt-BR" sz="3000" dirty="0">
              <a:solidFill>
                <a:schemeClr val="bg1"/>
              </a:solidFill>
            </a:endParaRPr>
          </a:p>
          <a:p>
            <a:r>
              <a:rPr lang="pt-BR" sz="2000" dirty="0">
                <a:solidFill>
                  <a:schemeClr val="bg1"/>
                </a:solidFill>
              </a:rPr>
              <a:t>	Dentro de todas as pesquisas feitas, a única desvantagem que podemos notar que a comunidade o pontua é o fato de ter que pagar para um repositório privado, diferente de seu concorrente </a:t>
            </a:r>
            <a:r>
              <a:rPr lang="pt-BR" sz="2000" b="1" i="0" dirty="0">
                <a:solidFill>
                  <a:schemeClr val="bg1"/>
                </a:solidFill>
                <a:effectLst/>
                <a:latin typeface="arial" panose="020B0604020202020204" pitchFamily="34" charset="0"/>
              </a:rPr>
              <a:t>Bitbucket</a:t>
            </a:r>
            <a:r>
              <a:rPr lang="pt-BR" sz="2000" dirty="0">
                <a:solidFill>
                  <a:schemeClr val="bg1"/>
                </a:solidFill>
              </a:rPr>
              <a:t>.</a:t>
            </a:r>
          </a:p>
          <a:p>
            <a:endParaRPr lang="pt-BR" sz="2000" dirty="0">
              <a:solidFill>
                <a:schemeClr val="bg1"/>
              </a:solidFill>
            </a:endParaRPr>
          </a:p>
          <a:p>
            <a:endParaRPr lang="pt-BR" sz="2000" dirty="0">
              <a:solidFill>
                <a:schemeClr val="bg1"/>
              </a:solidFill>
            </a:endParaRPr>
          </a:p>
          <a:p>
            <a:endParaRPr lang="pt-BR" sz="2000" dirty="0">
              <a:solidFill>
                <a:schemeClr val="bg1"/>
              </a:solidFill>
            </a:endParaRPr>
          </a:p>
        </p:txBody>
      </p:sp>
    </p:spTree>
    <p:extLst>
      <p:ext uri="{BB962C8B-B14F-4D97-AF65-F5344CB8AC3E}">
        <p14:creationId xmlns:p14="http://schemas.microsoft.com/office/powerpoint/2010/main" val="879602357"/>
      </p:ext>
    </p:extLst>
  </p:cSld>
  <p:clrMapOvr>
    <a:overrideClrMapping bg1="lt1" tx1="dk1" bg2="lt2" tx2="dk2" accent1="accent1" accent2="accent2" accent3="accent3" accent4="accent4" accent5="accent5" accent6="accent6" hlink="hlink" folHlink="folHlink"/>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70C0"/>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6" descr="Faculdade Arnaldo">
            <a:extLst>
              <a:ext uri="{FF2B5EF4-FFF2-40B4-BE49-F238E27FC236}">
                <a16:creationId xmlns:a16="http://schemas.microsoft.com/office/drawing/2014/main" id="{8857BB90-21E0-47E9-041D-4DF2A5A134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343240"/>
            <a:ext cx="2093240" cy="180279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E564D509-463C-66A8-79DE-CF31EFE2478F}"/>
              </a:ext>
            </a:extLst>
          </p:cNvPr>
          <p:cNvSpPr txBox="1"/>
          <p:nvPr/>
        </p:nvSpPr>
        <p:spPr>
          <a:xfrm>
            <a:off x="251520" y="476672"/>
            <a:ext cx="8568952" cy="1938992"/>
          </a:xfrm>
          <a:prstGeom prst="rect">
            <a:avLst/>
          </a:prstGeom>
          <a:noFill/>
        </p:spPr>
        <p:txBody>
          <a:bodyPr wrap="square" rtlCol="0">
            <a:spAutoFit/>
          </a:bodyPr>
          <a:lstStyle/>
          <a:p>
            <a:r>
              <a:rPr lang="pt-BR" sz="3000" dirty="0">
                <a:solidFill>
                  <a:schemeClr val="bg1"/>
                </a:solidFill>
              </a:rPr>
              <a:t>Estrutura:</a:t>
            </a:r>
          </a:p>
          <a:p>
            <a:endParaRPr lang="pt-BR" sz="3000" dirty="0">
              <a:solidFill>
                <a:schemeClr val="bg1"/>
              </a:solidFill>
            </a:endParaRPr>
          </a:p>
          <a:p>
            <a:r>
              <a:rPr lang="pt-BR" sz="2000" dirty="0">
                <a:solidFill>
                  <a:schemeClr val="bg1"/>
                </a:solidFill>
              </a:rPr>
              <a:t>	</a:t>
            </a:r>
          </a:p>
          <a:p>
            <a:endParaRPr lang="pt-BR" sz="2000" dirty="0">
              <a:solidFill>
                <a:schemeClr val="bg1"/>
              </a:solidFill>
            </a:endParaRPr>
          </a:p>
          <a:p>
            <a:endParaRPr lang="pt-BR" sz="2000" dirty="0">
              <a:solidFill>
                <a:schemeClr val="bg1"/>
              </a:solidFill>
            </a:endParaRPr>
          </a:p>
        </p:txBody>
      </p:sp>
      <p:pic>
        <p:nvPicPr>
          <p:cNvPr id="3074" name="Picture 2" descr="Git Workflow — Guia Passo a passo | by danilo carvalho | Medium">
            <a:extLst>
              <a:ext uri="{FF2B5EF4-FFF2-40B4-BE49-F238E27FC236}">
                <a16:creationId xmlns:a16="http://schemas.microsoft.com/office/drawing/2014/main" id="{C60CA3FE-9938-9AB1-DA51-22DD7F202B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1108263"/>
            <a:ext cx="6876256" cy="4641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421370"/>
      </p:ext>
    </p:extLst>
  </p:cSld>
  <p:clrMapOvr>
    <a:overrideClrMapping bg1="lt1" tx1="dk1" bg2="lt2" tx2="dk2" accent1="accent1" accent2="accent2" accent3="accent3" accent4="accent4" accent5="accent5" accent6="accent6" hlink="hlink" folHlink="folHlink"/>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70C0"/>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6" descr="Faculdade Arnaldo">
            <a:extLst>
              <a:ext uri="{FF2B5EF4-FFF2-40B4-BE49-F238E27FC236}">
                <a16:creationId xmlns:a16="http://schemas.microsoft.com/office/drawing/2014/main" id="{8857BB90-21E0-47E9-041D-4DF2A5A134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343240"/>
            <a:ext cx="2093240" cy="180279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E564D509-463C-66A8-79DE-CF31EFE2478F}"/>
              </a:ext>
            </a:extLst>
          </p:cNvPr>
          <p:cNvSpPr txBox="1"/>
          <p:nvPr/>
        </p:nvSpPr>
        <p:spPr>
          <a:xfrm>
            <a:off x="251520" y="476672"/>
            <a:ext cx="8568952" cy="5478423"/>
          </a:xfrm>
          <a:prstGeom prst="rect">
            <a:avLst/>
          </a:prstGeom>
          <a:noFill/>
        </p:spPr>
        <p:txBody>
          <a:bodyPr wrap="square" rtlCol="0">
            <a:spAutoFit/>
          </a:bodyPr>
          <a:lstStyle/>
          <a:p>
            <a:r>
              <a:rPr lang="pt-BR" sz="3000" dirty="0">
                <a:solidFill>
                  <a:schemeClr val="bg1"/>
                </a:solidFill>
              </a:rPr>
              <a:t>Alguns Termos utilizados.</a:t>
            </a:r>
          </a:p>
          <a:p>
            <a:endParaRPr lang="pt-BR" sz="2000" dirty="0">
              <a:solidFill>
                <a:schemeClr val="bg1"/>
              </a:solidFill>
            </a:endParaRPr>
          </a:p>
          <a:p>
            <a:pPr lvl="1"/>
            <a:r>
              <a:rPr lang="pt-BR" sz="2000" dirty="0">
                <a:solidFill>
                  <a:schemeClr val="bg1"/>
                </a:solidFill>
              </a:rPr>
              <a:t>	Repositório: local destinado ao armazenamento das pastas da aplicação</a:t>
            </a:r>
          </a:p>
          <a:p>
            <a:pPr lvl="1"/>
            <a:r>
              <a:rPr lang="pt-BR" sz="2000" dirty="0">
                <a:solidFill>
                  <a:schemeClr val="bg1"/>
                </a:solidFill>
              </a:rPr>
              <a:t>	Branch:Branches são separações de código.</a:t>
            </a:r>
          </a:p>
          <a:p>
            <a:pPr lvl="1"/>
            <a:r>
              <a:rPr lang="pt-BR" sz="2000" dirty="0">
                <a:solidFill>
                  <a:schemeClr val="bg1"/>
                </a:solidFill>
              </a:rPr>
              <a:t>	Commit: Um commit é um grupo de alterações no código.</a:t>
            </a:r>
          </a:p>
          <a:p>
            <a:pPr lvl="1"/>
            <a:r>
              <a:rPr lang="pt-BR" sz="2000" dirty="0">
                <a:solidFill>
                  <a:schemeClr val="bg1"/>
                </a:solidFill>
              </a:rPr>
              <a:t>	Pull:Download da ultima versão no repositório remoto</a:t>
            </a:r>
          </a:p>
          <a:p>
            <a:pPr lvl="1"/>
            <a:r>
              <a:rPr lang="pt-BR" sz="2000" dirty="0">
                <a:solidFill>
                  <a:schemeClr val="bg1"/>
                </a:solidFill>
              </a:rPr>
              <a:t>	Push: Upload das alterações na maquina local para a branch em questão no repositório remoto. </a:t>
            </a:r>
          </a:p>
          <a:p>
            <a:pPr lvl="1"/>
            <a:r>
              <a:rPr lang="pt-BR" sz="2000" dirty="0">
                <a:solidFill>
                  <a:schemeClr val="bg1"/>
                </a:solidFill>
              </a:rPr>
              <a:t>	Pull Request: Um pull request é um pedido que se faz ao dono do repositório para que esse atualize o código dele com o seu código.</a:t>
            </a:r>
          </a:p>
          <a:p>
            <a:pPr lvl="1"/>
            <a:r>
              <a:rPr lang="pt-BR" sz="2000" dirty="0">
                <a:solidFill>
                  <a:schemeClr val="bg1"/>
                </a:solidFill>
              </a:rPr>
              <a:t>	Fork:O fork é como um clone, porém dentro do github. Isso quer dizer que o repositório não vai ser baixado para seu computador, mas será criado um igual na sua conta.</a:t>
            </a:r>
          </a:p>
          <a:p>
            <a:pPr lvl="1"/>
            <a:r>
              <a:rPr lang="pt-BR" sz="2000" dirty="0">
                <a:solidFill>
                  <a:schemeClr val="bg1"/>
                </a:solidFill>
              </a:rPr>
              <a:t>	Clone:Copiar um repositório remoto para maquina local.</a:t>
            </a:r>
          </a:p>
          <a:p>
            <a:pPr lvl="1"/>
            <a:r>
              <a:rPr lang="pt-BR" sz="2000" dirty="0">
                <a:solidFill>
                  <a:schemeClr val="bg1"/>
                </a:solidFill>
              </a:rPr>
              <a:t>	</a:t>
            </a:r>
          </a:p>
          <a:p>
            <a:pPr lvl="1"/>
            <a:endParaRPr lang="pt-BR" sz="2000" dirty="0">
              <a:solidFill>
                <a:schemeClr val="bg1"/>
              </a:solidFill>
            </a:endParaRPr>
          </a:p>
          <a:p>
            <a:endParaRPr lang="pt-BR" sz="2000" dirty="0">
              <a:solidFill>
                <a:schemeClr val="bg1"/>
              </a:solidFill>
            </a:endParaRPr>
          </a:p>
        </p:txBody>
      </p:sp>
    </p:spTree>
    <p:extLst>
      <p:ext uri="{BB962C8B-B14F-4D97-AF65-F5344CB8AC3E}">
        <p14:creationId xmlns:p14="http://schemas.microsoft.com/office/powerpoint/2010/main" val="3391902298"/>
      </p:ext>
    </p:extLst>
  </p:cSld>
  <p:clrMapOvr>
    <a:overrideClrMapping bg1="lt1" tx1="dk1" bg2="lt2" tx2="dk2" accent1="accent1" accent2="accent2" accent3="accent3" accent4="accent4" accent5="accent5" accent6="accent6" hlink="hlink" folHlink="folHlink"/>
  </p:clrMapOvr>
  <p:transition>
    <p:fade/>
  </p:transition>
</p:sld>
</file>

<file path=ppt/theme/theme1.xml><?xml version="1.0" encoding="utf-8"?>
<a:theme xmlns:a="http://schemas.openxmlformats.org/drawingml/2006/main" name="Stacked_blocks_with_text_TP1019192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PExecutable xmlns="e5d022ff-4ce9-4922-b5a4-f245e35e2aac" xsi:nil="true"/>
    <DirectSourceMarket xmlns="e5d022ff-4ce9-4922-b5a4-f245e35e2aac">english</DirectSourceMarket>
    <ThumbnailAssetId xmlns="e5d022ff-4ce9-4922-b5a4-f245e35e2aac" xsi:nil="true"/>
    <AssetType xmlns="e5d022ff-4ce9-4922-b5a4-f245e35e2aac">TP</AssetType>
    <Milestone xmlns="e5d022ff-4ce9-4922-b5a4-f245e35e2aac" xsi:nil="true"/>
    <OriginAsset xmlns="e5d022ff-4ce9-4922-b5a4-f245e35e2aac" xsi:nil="true"/>
    <TPComponent xmlns="e5d022ff-4ce9-4922-b5a4-f245e35e2aac" xsi:nil="true"/>
    <AssetId xmlns="e5d022ff-4ce9-4922-b5a4-f245e35e2aac">TP101919213</AssetId>
    <TPFriendlyName xmlns="e5d022ff-4ce9-4922-b5a4-f245e35e2aac" xsi:nil="true"/>
    <SourceTitle xmlns="e5d022ff-4ce9-4922-b5a4-f245e35e2aac" xsi:nil="true"/>
    <TPApplication xmlns="e5d022ff-4ce9-4922-b5a4-f245e35e2aac" xsi:nil="true"/>
    <TPLaunchHelpLink xmlns="e5d022ff-4ce9-4922-b5a4-f245e35e2aac" xsi:nil="true"/>
    <OpenTemplate xmlns="e5d022ff-4ce9-4922-b5a4-f245e35e2aac">true</OpenTemplate>
    <PlannedPubDate xmlns="e5d022ff-4ce9-4922-b5a4-f245e35e2aac">2010-06-25T02:29:00+00:00</PlannedPubDate>
    <CrawlForDependencies xmlns="e5d022ff-4ce9-4922-b5a4-f245e35e2aac">false</CrawlForDependencies>
    <TrustLevel xmlns="e5d022ff-4ce9-4922-b5a4-f245e35e2aac">1 Microsoft Managed Content</TrustLevel>
    <PublishStatusLookup xmlns="e5d022ff-4ce9-4922-b5a4-f245e35e2aac">
      <Value>340503</Value>
      <Value>389098</Value>
    </PublishStatusLookup>
    <LocLastLocAttemptVersionLookup xmlns="e5d022ff-4ce9-4922-b5a4-f245e35e2aac">150648</LocLastLocAttemptVersionLookup>
    <TemplateTemplateType xmlns="e5d022ff-4ce9-4922-b5a4-f245e35e2aac">PowerPoint Presentation Template</TemplateTemplateType>
    <TPNamespace xmlns="e5d022ff-4ce9-4922-b5a4-f245e35e2aac" xsi:nil="true"/>
    <Markets xmlns="e5d022ff-4ce9-4922-b5a4-f245e35e2aac"/>
    <OriginalSourceMarket xmlns="e5d022ff-4ce9-4922-b5a4-f245e35e2aac">english</OriginalSourceMarket>
    <TPInstallLocation xmlns="e5d022ff-4ce9-4922-b5a4-f245e35e2aac" xsi:nil="true"/>
    <TPAppVersion xmlns="e5d022ff-4ce9-4922-b5a4-f245e35e2aac" xsi:nil="true"/>
    <TPCommandLine xmlns="e5d022ff-4ce9-4922-b5a4-f245e35e2aac" xsi:nil="true"/>
    <APAuthor xmlns="e5d022ff-4ce9-4922-b5a4-f245e35e2aac">
      <UserInfo>
        <DisplayName/>
        <AccountId>1073741823</AccountId>
        <AccountType/>
      </UserInfo>
    </APAuthor>
    <EditorialStatus xmlns="e5d022ff-4ce9-4922-b5a4-f245e35e2aac" xsi:nil="true"/>
    <PublishTargets xmlns="e5d022ff-4ce9-4922-b5a4-f245e35e2aac">OfficeOnline</PublishTargets>
    <TPLaunchHelpLinkType xmlns="e5d022ff-4ce9-4922-b5a4-f245e35e2aac">Template</TPLaunchHelpLinkType>
    <OriginalRelease xmlns="e5d022ff-4ce9-4922-b5a4-f245e35e2aac" xsi:nil="true"/>
    <TPClientViewer xmlns="e5d022ff-4ce9-4922-b5a4-f245e35e2aac" xsi:nil="true"/>
    <CSXHash xmlns="e5d022ff-4ce9-4922-b5a4-f245e35e2aac" xsi:nil="true"/>
    <IsDeleted xmlns="e5d022ff-4ce9-4922-b5a4-f245e35e2aac">false</IsDeleted>
    <UANotes xmlns="e5d022ff-4ce9-4922-b5a4-f245e35e2aac" xsi:nil="true"/>
    <TemplateStatus xmlns="e5d022ff-4ce9-4922-b5a4-f245e35e2aac" xsi:nil="true"/>
    <Downloads xmlns="e5d022ff-4ce9-4922-b5a4-f245e35e2aac">0</Downloads>
    <UACurrentWords xmlns="e5d022ff-4ce9-4922-b5a4-f245e35e2aac" xsi:nil="true"/>
    <NumericId xmlns="e5d022ff-4ce9-4922-b5a4-f245e35e2aac" xsi:nil="true"/>
    <OOCacheId xmlns="e5d022ff-4ce9-4922-b5a4-f245e35e2aac" xsi:nil="true"/>
    <AcquiredFrom xmlns="e5d022ff-4ce9-4922-b5a4-f245e35e2aac">Internal MS</AcquiredFrom>
    <IsSearchable xmlns="e5d022ff-4ce9-4922-b5a4-f245e35e2aac">false</IsSearchable>
    <ApprovalStatus xmlns="e5d022ff-4ce9-4922-b5a4-f245e35e2aac">InProgress</ApprovalStatus>
    <AssetStart xmlns="e5d022ff-4ce9-4922-b5a4-f245e35e2aac">2012-01-12T12:09:39+00:00</AssetStart>
    <EditorialTags xmlns="e5d022ff-4ce9-4922-b5a4-f245e35e2aac" xsi:nil="true"/>
    <InternalTagsTaxHTField0 xmlns="e5d022ff-4ce9-4922-b5a4-f245e35e2aac">
      <Terms xmlns="http://schemas.microsoft.com/office/infopath/2007/PartnerControls"/>
    </InternalTagsTaxHTField0>
    <LastHandOff xmlns="e5d022ff-4ce9-4922-b5a4-f245e35e2aac" xsi:nil="true"/>
    <LastModifiedDateTime xmlns="e5d022ff-4ce9-4922-b5a4-f245e35e2aac" xsi:nil="true"/>
    <LocComments xmlns="e5d022ff-4ce9-4922-b5a4-f245e35e2aac" xsi:nil="true"/>
    <RecommendationsModifier xmlns="e5d022ff-4ce9-4922-b5a4-f245e35e2aac" xsi:nil="true"/>
    <VoteCount xmlns="e5d022ff-4ce9-4922-b5a4-f245e35e2aac" xsi:nil="true"/>
    <CSXUpdate xmlns="e5d022ff-4ce9-4922-b5a4-f245e35e2aac">false</CSXUpdate>
    <AssetExpire xmlns="e5d022ff-4ce9-4922-b5a4-f245e35e2aac">2035-01-01T00:00:00+00:00</AssetExpire>
    <APEditor xmlns="e5d022ff-4ce9-4922-b5a4-f245e35e2aac">
      <UserInfo>
        <DisplayName/>
        <AccountId xsi:nil="true"/>
        <AccountType/>
      </UserInfo>
    </APEditor>
    <MachineTranslated xmlns="e5d022ff-4ce9-4922-b5a4-f245e35e2aac">false</MachineTranslated>
    <Manager xmlns="e5d022ff-4ce9-4922-b5a4-f245e35e2aac" xsi:nil="true"/>
    <ArtSampleDocs xmlns="e5d022ff-4ce9-4922-b5a4-f245e35e2aac" xsi:nil="true"/>
    <UALocComments xmlns="e5d022ff-4ce9-4922-b5a4-f245e35e2aac" xsi:nil="true"/>
    <BugNumber xmlns="e5d022ff-4ce9-4922-b5a4-f245e35e2aac" xsi:nil="true"/>
    <LocManualTestRequired xmlns="e5d022ff-4ce9-4922-b5a4-f245e35e2aac">false</LocManualTestRequired>
    <LocalizationTagsTaxHTField0 xmlns="e5d022ff-4ce9-4922-b5a4-f245e35e2aac">
      <Terms xmlns="http://schemas.microsoft.com/office/infopath/2007/PartnerControls"/>
    </LocalizationTagsTaxHTField0>
    <BusinessGroup xmlns="e5d022ff-4ce9-4922-b5a4-f245e35e2aac" xsi:nil="true"/>
    <ScenarioTagsTaxHTField0 xmlns="e5d022ff-4ce9-4922-b5a4-f245e35e2aac">
      <Terms xmlns="http://schemas.microsoft.com/office/infopath/2007/PartnerControls"/>
    </ScenarioTagsTaxHTField0>
    <TimesCloned xmlns="e5d022ff-4ce9-4922-b5a4-f245e35e2aac" xsi:nil="true"/>
    <CSXSubmissionDate xmlns="e5d022ff-4ce9-4922-b5a4-f245e35e2aac" xsi:nil="true"/>
    <DSATActionTaken xmlns="e5d022ff-4ce9-4922-b5a4-f245e35e2aac" xsi:nil="true"/>
    <ParentAssetId xmlns="e5d022ff-4ce9-4922-b5a4-f245e35e2aac" xsi:nil="true"/>
    <MarketSpecific xmlns="e5d022ff-4ce9-4922-b5a4-f245e35e2aac">false</MarketSpecific>
    <LocRecommendedHandoff xmlns="e5d022ff-4ce9-4922-b5a4-f245e35e2aac" xsi:nil="true"/>
    <ClipArtFilename xmlns="e5d022ff-4ce9-4922-b5a4-f245e35e2aac" xsi:nil="true"/>
    <FeatureTagsTaxHTField0 xmlns="e5d022ff-4ce9-4922-b5a4-f245e35e2aac">
      <Terms xmlns="http://schemas.microsoft.com/office/infopath/2007/PartnerControls"/>
    </FeatureTagsTaxHTField0>
    <IntlLocPriority xmlns="e5d022ff-4ce9-4922-b5a4-f245e35e2aac" xsi:nil="true"/>
    <Provider xmlns="e5d022ff-4ce9-4922-b5a4-f245e35e2aac" xsi:nil="true"/>
    <TaxCatchAll xmlns="e5d022ff-4ce9-4922-b5a4-f245e35e2aac"/>
    <IntlLangReview xmlns="e5d022ff-4ce9-4922-b5a4-f245e35e2aac">false</IntlLangReview>
    <OutputCachingOn xmlns="e5d022ff-4ce9-4922-b5a4-f245e35e2aac">false</OutputCachingOn>
    <ContentItem xmlns="e5d022ff-4ce9-4922-b5a4-f245e35e2aac" xsi:nil="true"/>
    <HandoffToMSDN xmlns="e5d022ff-4ce9-4922-b5a4-f245e35e2aac" xsi:nil="true"/>
    <ShowIn xmlns="e5d022ff-4ce9-4922-b5a4-f245e35e2aac">Show everywhere</ShowIn>
    <UALocRecommendation xmlns="e5d022ff-4ce9-4922-b5a4-f245e35e2aac">Localize</UALocRecommendation>
    <LegacyData xmlns="e5d022ff-4ce9-4922-b5a4-f245e35e2aac" xsi:nil="true"/>
    <Providers xmlns="e5d022ff-4ce9-4922-b5a4-f245e35e2aac" xsi:nil="true"/>
    <APDescription xmlns="e5d022ff-4ce9-4922-b5a4-f245e35e2aac" xsi:nil="true"/>
    <IntlLangReviewer xmlns="e5d022ff-4ce9-4922-b5a4-f245e35e2aac" xsi:nil="true"/>
    <UAProjectedTotalWords xmlns="e5d022ff-4ce9-4922-b5a4-f245e35e2aac" xsi:nil="true"/>
    <CampaignTagsTaxHTField0 xmlns="e5d022ff-4ce9-4922-b5a4-f245e35e2aac">
      <Terms xmlns="http://schemas.microsoft.com/office/infopath/2007/PartnerControls"/>
    </CampaignTagsTaxHTField0>
    <IntlLangReviewDate xmlns="e5d022ff-4ce9-4922-b5a4-f245e35e2aac" xsi:nil="true"/>
    <PrimaryImageGen xmlns="e5d022ff-4ce9-4922-b5a4-f245e35e2aac">false</PrimaryImageGen>
    <PolicheckWords xmlns="e5d022ff-4ce9-4922-b5a4-f245e35e2aac" xsi:nil="true"/>
    <SubmitterId xmlns="e5d022ff-4ce9-4922-b5a4-f245e35e2aac" xsi:nil="true"/>
    <CSXSubmissionMarket xmlns="e5d022ff-4ce9-4922-b5a4-f245e35e2aac" xsi:nil="true"/>
    <ApprovalLog xmlns="e5d022ff-4ce9-4922-b5a4-f245e35e2aac" xsi:nil="true"/>
    <BlockPublish xmlns="e5d022ff-4ce9-4922-b5a4-f245e35e2aac">false</BlockPublish>
    <FriendlyTitle xmlns="e5d022ff-4ce9-4922-b5a4-f245e35e2aac" xsi:nil="true"/>
    <LocMarketGroupTiers2 xmlns="e5d022ff-4ce9-4922-b5a4-f245e35e2aa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2057737089D604C8995D725789FFFFD0400C05BDBFCDB0BE84BA6AEC1D1A4F5E4CE" ma:contentTypeVersion="56" ma:contentTypeDescription="Create a new document." ma:contentTypeScope="" ma:versionID="c5c786f17e9890b7d2875e0bb647f603">
  <xsd:schema xmlns:xsd="http://www.w3.org/2001/XMLSchema" xmlns:xs="http://www.w3.org/2001/XMLSchema" xmlns:p="http://schemas.microsoft.com/office/2006/metadata/properties" xmlns:ns2="e5d022ff-4ce9-4922-b5a4-f245e35e2aac" targetNamespace="http://schemas.microsoft.com/office/2006/metadata/properties" ma:root="true" ma:fieldsID="3dddc4782ba87b44f6678511fd2b89e9" ns2:_="">
    <xsd:import namespace="e5d022ff-4ce9-4922-b5a4-f245e35e2aa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d022ff-4ce9-4922-b5a4-f245e35e2aa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0:00:00Z"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BlockPublish" ma:index="12" nillable="true" ma:displayName="Block from Publishing?" ma:default="" ma:internalName="BlockPublish" ma:readOnly="false">
      <xsd:simpleType>
        <xsd:restriction base="dms:Boolean"/>
      </xsd:simpleType>
    </xsd:element>
    <xsd:element name="BugNumber" ma:index="13" nillable="true" ma:displayName="Bug Number" ma:default="" ma:internalName="BugNumber" ma:readOnly="false">
      <xsd:simpleType>
        <xsd:restriction base="dms:Text"/>
      </xsd:simpleType>
    </xsd:element>
    <xsd:element name="CampaignTagsTaxHTField0" ma:index="15" nillable="true" ma:taxonomy="true" ma:internalName="CampaignTagsTaxHTField0" ma:taxonomyFieldName="CampaignTags" ma:displayName="Campaigns" ma:readOnly="false" ma:default="" ma:fieldId="{ae2f8e70-a23c-4d77-9ad6-ea38e2352880}"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6" nillable="true" ma:displayName="Client Viewer" ma:default="" ma:internalName="TPClientViewer">
      <xsd:simpleType>
        <xsd:restriction base="dms:Text"/>
      </xsd:simpleType>
    </xsd:element>
    <xsd:element name="ClipArtFilename" ma:index="17" nillable="true" ma:displayName="Clip Art Name" ma:default="" ma:internalName="ClipArtFilename" ma:readOnly="false">
      <xsd:simpleType>
        <xsd:restriction base="dms:Text"/>
      </xsd:simpleType>
    </xsd:element>
    <xsd:element name="TPCommandLine" ma:index="18" nillable="true" ma:displayName="Command Line" ma:default="" ma:internalName="TPCommandLine">
      <xsd:simpleType>
        <xsd:restriction base="dms:Text"/>
      </xsd:simpleType>
    </xsd:element>
    <xsd:element name="TPComponent" ma:index="19" nillable="true" ma:displayName="Component" ma:default="" ma:internalName="TPComponent">
      <xsd:simpleType>
        <xsd:restriction base="dms:Text"/>
      </xsd:simpleType>
    </xsd:element>
    <xsd:element name="ContentItem" ma:index="20" nillable="true" ma:displayName="Content Item" ma:default="" ma:hidden="true" ma:internalName="ContentItem" ma:readOnly="false">
      <xsd:simpleType>
        <xsd:restriction base="dms:Unknown"/>
      </xsd:simpleType>
    </xsd:element>
    <xsd:element name="CrawlForDependencies" ma:index="22" nillable="true" ma:displayName="Crawl for Dependencies?" ma:default="true" ma:internalName="CrawlForDependencies" ma:readOnly="false">
      <xsd:simpleType>
        <xsd:restriction base="dms:Boolean"/>
      </xsd:simpleType>
    </xsd:element>
    <xsd:element name="CSXHash" ma:index="25" nillable="true" ma:displayName="CSX Hash" ma:default="" ma:indexed="true" ma:internalName="CSXHash" ma:readOnly="false">
      <xsd:simpleType>
        <xsd:restriction base="dms:Text"/>
      </xsd:simpleType>
    </xsd:element>
    <xsd:element name="CSXSubmissionMarket" ma:index="26" nillable="true" ma:displayName="CSX Submission Market" ma:default="" ma:list="{5E053CDA-25E6-45C3-8DB3-AEDB8C2D0B9A}" ma:internalName="CSXSubmissionMarket" ma:readOnly="false" ma:showField="MarketName" ma:web="e5d022ff-4ce9-4922-b5a4-f245e35e2aac">
      <xsd:simpleType>
        <xsd:restriction base="dms:Lookup"/>
      </xsd:simpleType>
    </xsd:element>
    <xsd:element name="CSXUpdate" ma:index="27" nillable="true" ma:displayName="CSX Updated?" ma:default="false" ma:internalName="CSXUpdate" ma:readOnly="false">
      <xsd:simpleType>
        <xsd:restriction base="dms:Boolean"/>
      </xsd:simpleType>
    </xsd:element>
    <xsd:element name="IntlLangReviewDate" ma:index="28" nillable="true" ma:displayName="Date to Complete Intl QA" ma:default="" ma:internalName="IntlLangReviewDate" ma:readOnly="false">
      <xsd:simpleType>
        <xsd:restriction base="dms:DateTime"/>
      </xsd:simpleType>
    </xsd:element>
    <xsd:element name="IsDeleted" ma:index="29" nillable="true" ma:displayName="Deleted?" ma:default="" ma:internalName="IsDeleted" ma:readOnly="false">
      <xsd:simpleType>
        <xsd:restriction base="dms:Boolean"/>
      </xsd:simpleType>
    </xsd:element>
    <xsd:element name="APDescription" ma:index="30" nillable="true" ma:displayName="Description" ma:default="" ma:internalName="APDescription" ma:readOnly="false">
      <xsd:simpleType>
        <xsd:restriction base="dms:Note"/>
      </xsd:simpleType>
    </xsd:element>
    <xsd:element name="DirectSourceMarket" ma:index="31" nillable="true" ma:displayName="Direct Source Market Group" ma:default="" ma:internalName="DirectSourceMarket" ma:readOnly="false">
      <xsd:simpleType>
        <xsd:restriction base="dms:Text"/>
      </xsd:simpleType>
    </xsd:element>
    <xsd:element name="Downloads" ma:index="32" nillable="true" ma:displayName="Downloads" ma:default="0" ma:hidden="true" ma:internalName="Downloads" ma:readOnly="false">
      <xsd:simpleType>
        <xsd:restriction base="dms:Unknown"/>
      </xsd:simpleType>
    </xsd:element>
    <xsd:element name="DSATActionTaken" ma:index="33"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4"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5" nillable="true" ma:displayName="Editorial Status" ma:default="" ma:internalName="EditorialStatus" ma:readOnly="false">
      <xsd:simpleType>
        <xsd:restriction base="dms:Unknown"/>
      </xsd:simpleType>
    </xsd:element>
    <xsd:element name="EditorialTags" ma:index="36" nillable="true" ma:displayName="Editorial Tags" ma:default="" ma:internalName="EditorialTags">
      <xsd:simpleType>
        <xsd:restriction base="dms:Unknown"/>
      </xsd:simpleType>
    </xsd:element>
    <xsd:element name="TPExecutable" ma:index="37" nillable="true" ma:displayName="Executable" ma:default="" ma:internalName="TPExecutable">
      <xsd:simpleType>
        <xsd:restriction base="dms:Text"/>
      </xsd:simpleType>
    </xsd:element>
    <xsd:element name="FeatureTagsTaxHTField0" ma:index="39" nillable="true" ma:taxonomy="true" ma:internalName="FeatureTagsTaxHTField0" ma:taxonomyFieldName="FeatureTags" ma:displayName="Features" ma:readOnly="false" ma:default="" ma:fieldId="{0e79027b-5c14-42ce-a448-02002c169e4a}"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0" nillable="true" ma:displayName="Friendly Name" ma:default="" ma:internalName="TPFriendlyName">
      <xsd:simpleType>
        <xsd:restriction base="dms:Text"/>
      </xsd:simpleType>
    </xsd:element>
    <xsd:element name="FriendlyTitle" ma:index="41" nillable="true" ma:displayName="Friendly Title" ma:default="" ma:description="Shorter title to be used when displaying search results" ma:internalName="FriendlyTitle" ma:readOnly="false">
      <xsd:simpleType>
        <xsd:restriction base="dms:Text"/>
      </xsd:simpleType>
    </xsd:element>
    <xsd:element name="PrimaryImageGen" ma:index="42" nillable="true" ma:displayName="Generate Images?" ma:default="true" ma:internalName="PrimaryImageGen">
      <xsd:simpleType>
        <xsd:restriction base="dms:Boolean"/>
      </xsd:simpleType>
    </xsd:element>
    <xsd:element name="HandoffToMSDN" ma:index="43" nillable="true" ma:displayName="Handoff To MSDN Date" ma:default="" ma:internalName="HandoffToMSDN" ma:readOnly="false">
      <xsd:simpleType>
        <xsd:restriction base="dms:DateTime"/>
      </xsd:simpleType>
    </xsd:element>
    <xsd:element name="InProjectListLookup" ma:index="44" nillable="true" ma:displayName="InProjectListLookup" ma:list="{E1DF242F-2A85-4892-885C-E072ACF78A23}" ma:internalName="InProjectListLookup" ma:readOnly="true" ma:showField="InProjectList" ma:web="e5d022ff-4ce9-4922-b5a4-f245e35e2aac">
      <xsd:complexType>
        <xsd:complexContent>
          <xsd:extension base="dms:MultiChoiceLookup">
            <xsd:sequence>
              <xsd:element name="Value" type="dms:Lookup" maxOccurs="unbounded" minOccurs="0" nillable="true"/>
            </xsd:sequence>
          </xsd:extension>
        </xsd:complexContent>
      </xsd:complexType>
    </xsd:element>
    <xsd:element name="TPInstallLocation" ma:index="45" nillable="true" ma:displayName="Install Location" ma:default="" ma:internalName="TPInstallLocation">
      <xsd:simpleType>
        <xsd:restriction base="dms:Text"/>
      </xsd:simpleType>
    </xsd:element>
    <xsd:element name="InternalTagsTaxHTField0" ma:index="47" nillable="true" ma:taxonomy="true" ma:internalName="InternalTagsTaxHTField0" ma:taxonomyFieldName="InternalTags" ma:displayName="Internal Tags" ma:readOnly="false" ma:default="" ma:fieldId="{e822bdd4-da07-482e-8962-d405657c171a}"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8" nillable="true" ma:displayName="Intl Lang QA Review Required?" ma:default="" ma:internalName="IntlLangReview" ma:readOnly="false">
      <xsd:simpleType>
        <xsd:restriction base="dms:Boolean"/>
      </xsd:simpleType>
    </xsd:element>
    <xsd:element name="IntlLangReviewer" ma:index="49" nillable="true" ma:displayName="Intl Lang QA Reviewer" ma:default="" ma:internalName="IntlLangReviewer" ma:readOnly="false">
      <xsd:simpleType>
        <xsd:restriction base="dms:Text"/>
      </xsd:simpleType>
    </xsd:element>
    <xsd:element name="MarketSpecific" ma:index="50" nillable="true" ma:displayName="Is Market Specific?" ma:default="" ma:internalName="MarketSpecific" ma:readOnly="false">
      <xsd:simpleType>
        <xsd:restriction base="dms:Boolean"/>
      </xsd:simpleType>
    </xsd:element>
    <xsd:element name="LastCompleteVersionLookup" ma:index="51" nillable="true" ma:displayName="Last Complete Version Lookup" ma:default="" ma:list="{E1DF242F-2A85-4892-885C-E072ACF78A23}" ma:internalName="LastCompleteVersionLookup" ma:readOnly="true" ma:showField="LastCompleteVersion" ma:web="e5d022ff-4ce9-4922-b5a4-f245e35e2aac">
      <xsd:complexType>
        <xsd:complexContent>
          <xsd:extension base="dms:MultiChoiceLookup">
            <xsd:sequence>
              <xsd:element name="Value" type="dms:Lookup" maxOccurs="unbounded" minOccurs="0" nillable="true"/>
            </xsd:sequence>
          </xsd:extension>
        </xsd:complexContent>
      </xsd:complexType>
    </xsd:element>
    <xsd:element name="LastHandOff" ma:index="52" nillable="true" ma:displayName="Last Hand-off" ma:default="" ma:internalName="LastHandOff" ma:readOnly="false">
      <xsd:simpleType>
        <xsd:restriction base="dms:DateTime"/>
      </xsd:simpleType>
    </xsd:element>
    <xsd:element name="LastModifiedDateTime" ma:index="53" nillable="true" ma:displayName="Last Modified Date" ma:default="" ma:internalName="LastModifiedDateTime" ma:readOnly="false">
      <xsd:simpleType>
        <xsd:restriction base="dms:DateTime"/>
      </xsd:simpleType>
    </xsd:element>
    <xsd:element name="LastPreviewErrorLookup" ma:index="54" nillable="true" ma:displayName="Last Preview Attempt Error" ma:default="" ma:list="{E1DF242F-2A85-4892-885C-E072ACF78A23}" ma:internalName="LastPreviewErrorLookup" ma:readOnly="true" ma:showField="LastPreviewError" ma:web="e5d022ff-4ce9-4922-b5a4-f245e35e2aac">
      <xsd:complexType>
        <xsd:complexContent>
          <xsd:extension base="dms:MultiChoiceLookup">
            <xsd:sequence>
              <xsd:element name="Value" type="dms:Lookup" maxOccurs="unbounded" minOccurs="0" nillable="true"/>
            </xsd:sequence>
          </xsd:extension>
        </xsd:complexContent>
      </xsd:complexType>
    </xsd:element>
    <xsd:element name="LastPreviewResultLookup" ma:index="55" nillable="true" ma:displayName="Last Preview Attempt Result" ma:default="" ma:list="{E1DF242F-2A85-4892-885C-E072ACF78A23}" ma:internalName="LastPreviewResultLookup" ma:readOnly="true" ma:showField="LastPreviewResult" ma:web="e5d022ff-4ce9-4922-b5a4-f245e35e2aa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6" nillable="true" ma:displayName="Last Preview Attempted On" ma:default="" ma:list="{E1DF242F-2A85-4892-885C-E072ACF78A23}" ma:internalName="LastPreviewAttemptDateLookup" ma:readOnly="true" ma:showField="LastPreviewAttemptDate" ma:web="e5d022ff-4ce9-4922-b5a4-f245e35e2aac">
      <xsd:complexType>
        <xsd:complexContent>
          <xsd:extension base="dms:MultiChoiceLookup">
            <xsd:sequence>
              <xsd:element name="Value" type="dms:Lookup" maxOccurs="unbounded" minOccurs="0" nillable="true"/>
            </xsd:sequence>
          </xsd:extension>
        </xsd:complexContent>
      </xsd:complexType>
    </xsd:element>
    <xsd:element name="LastPreviewedByLookup" ma:index="57" nillable="true" ma:displayName="Last Previewed By" ma:default="" ma:list="{E1DF242F-2A85-4892-885C-E072ACF78A23}" ma:internalName="LastPreviewedByLookup" ma:readOnly="true" ma:showField="LastPreviewedBy" ma:web="e5d022ff-4ce9-4922-b5a4-f245e35e2aac">
      <xsd:complexType>
        <xsd:complexContent>
          <xsd:extension base="dms:MultiChoiceLookup">
            <xsd:sequence>
              <xsd:element name="Value" type="dms:Lookup" maxOccurs="unbounded" minOccurs="0" nillable="true"/>
            </xsd:sequence>
          </xsd:extension>
        </xsd:complexContent>
      </xsd:complexType>
    </xsd:element>
    <xsd:element name="LastPreviewTimeLookup" ma:index="58" nillable="true" ma:displayName="Last Previewed Date" ma:default="" ma:list="{E1DF242F-2A85-4892-885C-E072ACF78A23}" ma:internalName="LastPreviewTimeLookup" ma:readOnly="true" ma:showField="LastPreviewTime" ma:web="e5d022ff-4ce9-4922-b5a4-f245e35e2aac">
      <xsd:complexType>
        <xsd:complexContent>
          <xsd:extension base="dms:MultiChoiceLookup">
            <xsd:sequence>
              <xsd:element name="Value" type="dms:Lookup" maxOccurs="unbounded" minOccurs="0" nillable="true"/>
            </xsd:sequence>
          </xsd:extension>
        </xsd:complexContent>
      </xsd:complexType>
    </xsd:element>
    <xsd:element name="LastPreviewVersionLookup" ma:index="59" nillable="true" ma:displayName="Last Previewed Version" ma:default="" ma:list="{E1DF242F-2A85-4892-885C-E072ACF78A23}" ma:internalName="LastPreviewVersionLookup" ma:readOnly="true" ma:showField="LastPreviewVersion" ma:web="e5d022ff-4ce9-4922-b5a4-f245e35e2aac">
      <xsd:complexType>
        <xsd:complexContent>
          <xsd:extension base="dms:MultiChoiceLookup">
            <xsd:sequence>
              <xsd:element name="Value" type="dms:Lookup" maxOccurs="unbounded" minOccurs="0" nillable="true"/>
            </xsd:sequence>
          </xsd:extension>
        </xsd:complexContent>
      </xsd:complexType>
    </xsd:element>
    <xsd:element name="LastPublishErrorLookup" ma:index="60" nillable="true" ma:displayName="Last Publish Attempt Error" ma:default="" ma:list="{E1DF242F-2A85-4892-885C-E072ACF78A23}" ma:internalName="LastPublishErrorLookup" ma:readOnly="true" ma:showField="LastPublishError" ma:web="e5d022ff-4ce9-4922-b5a4-f245e35e2aac">
      <xsd:complexType>
        <xsd:complexContent>
          <xsd:extension base="dms:MultiChoiceLookup">
            <xsd:sequence>
              <xsd:element name="Value" type="dms:Lookup" maxOccurs="unbounded" minOccurs="0" nillable="true"/>
            </xsd:sequence>
          </xsd:extension>
        </xsd:complexContent>
      </xsd:complexType>
    </xsd:element>
    <xsd:element name="LastPublishResultLookup" ma:index="61" nillable="true" ma:displayName="Last Publish Attempt Result" ma:default="" ma:list="{E1DF242F-2A85-4892-885C-E072ACF78A23}" ma:internalName="LastPublishResultLookup" ma:readOnly="true" ma:showField="LastPublishResult" ma:web="e5d022ff-4ce9-4922-b5a4-f245e35e2aa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2" nillable="true" ma:displayName="Last Publish Attempted On" ma:default="" ma:list="{E1DF242F-2A85-4892-885C-E072ACF78A23}" ma:internalName="LastPublishAttemptDateLookup" ma:readOnly="true" ma:showField="LastPublishAttemptDate" ma:web="e5d022ff-4ce9-4922-b5a4-f245e35e2aac">
      <xsd:complexType>
        <xsd:complexContent>
          <xsd:extension base="dms:MultiChoiceLookup">
            <xsd:sequence>
              <xsd:element name="Value" type="dms:Lookup" maxOccurs="unbounded" minOccurs="0" nillable="true"/>
            </xsd:sequence>
          </xsd:extension>
        </xsd:complexContent>
      </xsd:complexType>
    </xsd:element>
    <xsd:element name="LastPublishedByLookup" ma:index="63" nillable="true" ma:displayName="Last Published By" ma:default="" ma:list="{E1DF242F-2A85-4892-885C-E072ACF78A23}" ma:internalName="LastPublishedByLookup" ma:readOnly="true" ma:showField="LastPublishedBy" ma:web="e5d022ff-4ce9-4922-b5a4-f245e35e2aac">
      <xsd:complexType>
        <xsd:complexContent>
          <xsd:extension base="dms:MultiChoiceLookup">
            <xsd:sequence>
              <xsd:element name="Value" type="dms:Lookup" maxOccurs="unbounded" minOccurs="0" nillable="true"/>
            </xsd:sequence>
          </xsd:extension>
        </xsd:complexContent>
      </xsd:complexType>
    </xsd:element>
    <xsd:element name="LastPublishTimeLookup" ma:index="64" nillable="true" ma:displayName="Last Published Date" ma:default="" ma:list="{E1DF242F-2A85-4892-885C-E072ACF78A23}" ma:internalName="LastPublishTimeLookup" ma:readOnly="true" ma:showField="LastPublishTime" ma:web="e5d022ff-4ce9-4922-b5a4-f245e35e2aa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5" nillable="true" ma:displayName="Last Published Version" ma:default="" ma:list="{E1DF242F-2A85-4892-885C-E072ACF78A23}" ma:internalName="LastPublishVersionLookup" ma:readOnly="true" ma:showField="LastPublishVersion" ma:web="e5d022ff-4ce9-4922-b5a4-f245e35e2aac">
      <xsd:complexType>
        <xsd:complexContent>
          <xsd:extension base="dms:MultiChoiceLookup">
            <xsd:sequence>
              <xsd:element name="Value" type="dms:Lookup" maxOccurs="unbounded" minOccurs="0" nillable="true"/>
            </xsd:sequence>
          </xsd:extension>
        </xsd:complexContent>
      </xsd:complexType>
    </xsd:element>
    <xsd:element name="TPLaunchHelpLinkType" ma:index="66"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7" nillable="true" ma:displayName="Legacy Data" ma:default="" ma:internalName="LegacyData" ma:readOnly="false">
      <xsd:simpleType>
        <xsd:restriction base="dms:Note"/>
      </xsd:simpleType>
    </xsd:element>
    <xsd:element name="TPLaunchHelpLink" ma:index="68" nillable="true" ma:displayName="Link to Launch Help Topic" ma:default="" ma:internalName="TPLaunchHelpLink">
      <xsd:simpleType>
        <xsd:restriction base="dms:Text"/>
      </xsd:simpleType>
    </xsd:element>
    <xsd:element name="LocComments" ma:index="69" nillable="true" ma:displayName="Loc Approval Comments" ma:default="" ma:internalName="LocComments" ma:readOnly="false">
      <xsd:simpleType>
        <xsd:restriction base="dms:Note"/>
      </xsd:simpleType>
    </xsd:element>
    <xsd:element name="LocLastLocAttemptVersionLookup" ma:index="70" nillable="true" ma:displayName="Loc Last Loc Attempt Version" ma:default="" ma:list="{D8789D1B-66E7-4538-930C-3B8C6A9D68AA}" ma:internalName="LocLastLocAttemptVersionLookup" ma:readOnly="false" ma:showField="LastLocAttemptVersion" ma:web="e5d022ff-4ce9-4922-b5a4-f245e35e2aac">
      <xsd:simpleType>
        <xsd:restriction base="dms:Lookup"/>
      </xsd:simpleType>
    </xsd:element>
    <xsd:element name="LocLastLocAttemptVersionTypeLookup" ma:index="71" nillable="true" ma:displayName="Loc Last Loc Attempt Version Type" ma:default="" ma:list="{D8789D1B-66E7-4538-930C-3B8C6A9D68AA}" ma:internalName="LocLastLocAttemptVersionTypeLookup" ma:readOnly="true" ma:showField="LastLocAttemptVersionType" ma:web="e5d022ff-4ce9-4922-b5a4-f245e35e2aac">
      <xsd:simpleType>
        <xsd:restriction base="dms:Lookup"/>
      </xsd:simpleType>
    </xsd:element>
    <xsd:element name="LocManualTestRequired" ma:index="72" nillable="true" ma:displayName="Loc Manual Test Required" ma:default="" ma:internalName="LocManualTestRequired" ma:readOnly="false">
      <xsd:simpleType>
        <xsd:restriction base="dms:Boolean"/>
      </xsd:simpleType>
    </xsd:element>
    <xsd:element name="LocMarketGroupTiers2" ma:index="73" nillable="true" ma:displayName="Loc Market Group Tiers" ma:internalName="LocMarketGroupTiers2" ma:readOnly="false">
      <xsd:simpleType>
        <xsd:restriction base="dms:Unknown"/>
      </xsd:simpleType>
    </xsd:element>
    <xsd:element name="LocNewPublishedVersionLookup" ma:index="74" nillable="true" ma:displayName="Loc New Published Version Lookup" ma:default="" ma:list="{D8789D1B-66E7-4538-930C-3B8C6A9D68AA}" ma:internalName="LocNewPublishedVersionLookup" ma:readOnly="true" ma:showField="NewPublishedVersion" ma:web="e5d022ff-4ce9-4922-b5a4-f245e35e2aac">
      <xsd:simpleType>
        <xsd:restriction base="dms:Lookup"/>
      </xsd:simpleType>
    </xsd:element>
    <xsd:element name="LocOverallHandbackStatusLookup" ma:index="75" nillable="true" ma:displayName="Loc Overall Handback Status" ma:default="" ma:list="{D8789D1B-66E7-4538-930C-3B8C6A9D68AA}" ma:internalName="LocOverallHandbackStatusLookup" ma:readOnly="true" ma:showField="OverallHandbackStatus" ma:web="e5d022ff-4ce9-4922-b5a4-f245e35e2aac">
      <xsd:simpleType>
        <xsd:restriction base="dms:Lookup"/>
      </xsd:simpleType>
    </xsd:element>
    <xsd:element name="LocOverallLocStatusLookup" ma:index="76" nillable="true" ma:displayName="Loc Overall Localize Status" ma:default="" ma:list="{D8789D1B-66E7-4538-930C-3B8C6A9D68AA}" ma:internalName="LocOverallLocStatusLookup" ma:readOnly="true" ma:showField="OverallLocStatus" ma:web="e5d022ff-4ce9-4922-b5a4-f245e35e2aac">
      <xsd:simpleType>
        <xsd:restriction base="dms:Lookup"/>
      </xsd:simpleType>
    </xsd:element>
    <xsd:element name="LocOverallPreviewStatusLookup" ma:index="77" nillable="true" ma:displayName="Loc Overall Preview Status" ma:default="" ma:list="{D8789D1B-66E7-4538-930C-3B8C6A9D68AA}" ma:internalName="LocOverallPreviewStatusLookup" ma:readOnly="true" ma:showField="OverallPreviewStatus" ma:web="e5d022ff-4ce9-4922-b5a4-f245e35e2aac">
      <xsd:simpleType>
        <xsd:restriction base="dms:Lookup"/>
      </xsd:simpleType>
    </xsd:element>
    <xsd:element name="LocOverallPublishStatusLookup" ma:index="78" nillable="true" ma:displayName="Loc Overall Publish Status" ma:default="" ma:list="{D8789D1B-66E7-4538-930C-3B8C6A9D68AA}" ma:internalName="LocOverallPublishStatusLookup" ma:readOnly="true" ma:showField="OverallPublishStatus" ma:web="e5d022ff-4ce9-4922-b5a4-f245e35e2aac">
      <xsd:simpleType>
        <xsd:restriction base="dms:Lookup"/>
      </xsd:simpleType>
    </xsd:element>
    <xsd:element name="IntlLocPriority" ma:index="79" nillable="true" ma:displayName="Loc Priority" ma:default="" ma:internalName="IntlLocPriority" ma:readOnly="false">
      <xsd:simpleType>
        <xsd:restriction base="dms:Unknown"/>
      </xsd:simpleType>
    </xsd:element>
    <xsd:element name="LocProcessedForHandoffsLookup" ma:index="80" nillable="true" ma:displayName="Loc Processed For Handoffs" ma:default="" ma:list="{D8789D1B-66E7-4538-930C-3B8C6A9D68AA}" ma:internalName="LocProcessedForHandoffsLookup" ma:readOnly="true" ma:showField="ProcessedForHandoffs" ma:web="e5d022ff-4ce9-4922-b5a4-f245e35e2aac">
      <xsd:simpleType>
        <xsd:restriction base="dms:Lookup"/>
      </xsd:simpleType>
    </xsd:element>
    <xsd:element name="LocProcessedForMarketsLookup" ma:index="81" nillable="true" ma:displayName="Loc Processed For Markets" ma:default="" ma:list="{D8789D1B-66E7-4538-930C-3B8C6A9D68AA}" ma:internalName="LocProcessedForMarketsLookup" ma:readOnly="true" ma:showField="ProcessedForMarkets" ma:web="e5d022ff-4ce9-4922-b5a4-f245e35e2aac">
      <xsd:simpleType>
        <xsd:restriction base="dms:Lookup"/>
      </xsd:simpleType>
    </xsd:element>
    <xsd:element name="LocPublishedDependentAssetsLookup" ma:index="82" nillable="true" ma:displayName="Loc Published Dependent Assets" ma:default="" ma:list="{D8789D1B-66E7-4538-930C-3B8C6A9D68AA}" ma:internalName="LocPublishedDependentAssetsLookup" ma:readOnly="true" ma:showField="PublishedDependentAssets" ma:web="e5d022ff-4ce9-4922-b5a4-f245e35e2aac">
      <xsd:simpleType>
        <xsd:restriction base="dms:Lookup"/>
      </xsd:simpleType>
    </xsd:element>
    <xsd:element name="LocPublishedLinkedAssetsLookup" ma:index="83" nillable="true" ma:displayName="Loc Published Linked Assets" ma:default="" ma:list="{D8789D1B-66E7-4538-930C-3B8C6A9D68AA}" ma:internalName="LocPublishedLinkedAssetsLookup" ma:readOnly="true" ma:showField="PublishedLinkedAssets" ma:web="e5d022ff-4ce9-4922-b5a4-f245e35e2aac">
      <xsd:simpleType>
        <xsd:restriction base="dms:Lookup"/>
      </xsd:simpleType>
    </xsd:element>
    <xsd:element name="LocRecommendedHandoff" ma:index="84" nillable="true" ma:displayName="Loc Recommended Handoff" ma:default="" ma:indexed="true" ma:internalName="LocRecommendedHandoff" ma:readOnly="false">
      <xsd:simpleType>
        <xsd:restriction base="dms:Text"/>
      </xsd:simpleType>
    </xsd:element>
    <xsd:element name="LocalizationTagsTaxHTField0" ma:index="86" nillable="true" ma:taxonomy="true" ma:internalName="LocalizationTagsTaxHTField0" ma:taxonomyFieldName="LocalizationTags" ma:displayName="Localization Tags" ma:readOnly="false" ma:default="" ma:fieldId="{63236a87-6c6d-4a5b-9fe1-c805ecae0bb8}"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7" nillable="true" ma:displayName="Machine Translated" ma:default="" ma:internalName="MachineTranslated" ma:readOnly="false">
      <xsd:simpleType>
        <xsd:restriction base="dms:Boolean"/>
      </xsd:simpleType>
    </xsd:element>
    <xsd:element name="Manager" ma:index="88" nillable="true" ma:displayName="Manager" ma:hidden="true" ma:internalName="Manager" ma:readOnly="false">
      <xsd:simpleType>
        <xsd:restriction base="dms:Text"/>
      </xsd:simpleType>
    </xsd:element>
    <xsd:element name="Markets" ma:index="89" nillable="true" ma:displayName="Markets" ma:default="" ma:description="Leave blank to show in all markets" ma:list="{5E053CDA-25E6-45C3-8DB3-AEDB8C2D0B9A}" ma:internalName="Markets" ma:readOnly="false" ma:showField="MarketName" ma:web="e5d022ff-4ce9-4922-b5a4-f245e35e2aac">
      <xsd:complexType>
        <xsd:complexContent>
          <xsd:extension base="dms:MultiChoiceLookup">
            <xsd:sequence>
              <xsd:element name="Value" type="dms:Lookup" maxOccurs="unbounded" minOccurs="0" nillable="true"/>
            </xsd:sequence>
          </xsd:extension>
        </xsd:complexContent>
      </xsd:complexType>
    </xsd:element>
    <xsd:element name="Milestone" ma:index="90" nillable="true" ma:displayName="Milestone" ma:default="" ma:internalName="Milestone" ma:readOnly="false">
      <xsd:simpleType>
        <xsd:restriction base="dms:Unknown"/>
      </xsd:simpleType>
    </xsd:element>
    <xsd:element name="TPNamespace" ma:index="93" nillable="true" ma:displayName="Namespace" ma:default="" ma:internalName="TPNamespace">
      <xsd:simpleType>
        <xsd:restriction base="dms:Text"/>
      </xsd:simpleType>
    </xsd:element>
    <xsd:element name="NumericId" ma:index="94" nillable="true" ma:displayName="Numeric ID" ma:default="" ma:indexed="true" ma:internalName="NumericId" ma:readOnly="false">
      <xsd:simpleType>
        <xsd:restriction base="dms:Number"/>
      </xsd:simpleType>
    </xsd:element>
    <xsd:element name="NumOfRatingsLookup" ma:index="95" nillable="true" ma:displayName="NumOfRatings" ma:default="" ma:list="{E1DF242F-2A85-4892-885C-E072ACF78A23}" ma:internalName="NumOfRatingsLookup" ma:readOnly="true" ma:showField="NumOfRatings" ma:web="e5d022ff-4ce9-4922-b5a4-f245e35e2aac">
      <xsd:complexType>
        <xsd:complexContent>
          <xsd:extension base="dms:MultiChoiceLookup">
            <xsd:sequence>
              <xsd:element name="Value" type="dms:Lookup" maxOccurs="unbounded" minOccurs="0" nillable="true"/>
            </xsd:sequence>
          </xsd:extension>
        </xsd:complexContent>
      </xsd:complexType>
    </xsd:element>
    <xsd:element name="OOCacheId" ma:index="96" nillable="true" ma:displayName="OOCacheId" ma:internalName="OOCacheId" ma:readOnly="false">
      <xsd:simpleType>
        <xsd:restriction base="dms:Text"/>
      </xsd:simpleType>
    </xsd:element>
    <xsd:element name="OpenTemplate" ma:index="97" nillable="true" ma:displayName="Open Template" ma:default="true" ma:internalName="OpenTemplate">
      <xsd:simpleType>
        <xsd:restriction base="dms:Boolean"/>
      </xsd:simpleType>
    </xsd:element>
    <xsd:element name="OriginAsset" ma:index="98" nillable="true" ma:displayName="Origin Asset" ma:default="" ma:internalName="OriginAsset" ma:readOnly="false">
      <xsd:simpleType>
        <xsd:restriction base="dms:Text"/>
      </xsd:simpleType>
    </xsd:element>
    <xsd:element name="OriginalRelease" ma:index="99"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0" nillable="true" ma:displayName="Original Source Market Group" ma:default="" ma:internalName="OriginalSourceMarket" ma:readOnly="false">
      <xsd:simpleType>
        <xsd:restriction base="dms:Text"/>
      </xsd:simpleType>
    </xsd:element>
    <xsd:element name="OutputCachingOn" ma:index="101" nillable="true" ma:displayName="Output Caching" ma:default="true" ma:hidden="true" ma:internalName="OutputCachingOn" ma:readOnly="false">
      <xsd:simpleType>
        <xsd:restriction base="dms:Boolean"/>
      </xsd:simpleType>
    </xsd:element>
    <xsd:element name="ParentAssetId" ma:index="102" nillable="true" ma:displayName="Parent Asset Id" ma:default="" ma:internalName="ParentAssetId" ma:readOnly="false">
      <xsd:simpleType>
        <xsd:restriction base="dms:Text"/>
      </xsd:simpleType>
    </xsd:element>
    <xsd:element name="PlannedPubDate" ma:index="103" nillable="true" ma:displayName="Planned Publish Date" ma:default="" ma:indexed="true" ma:internalName="PlannedPubDate" ma:readOnly="false">
      <xsd:simpleType>
        <xsd:restriction base="dms:DateTime"/>
      </xsd:simpleType>
    </xsd:element>
    <xsd:element name="PolicheckWords" ma:index="104" nillable="true" ma:displayName="Policheck Words" ma:default="" ma:internalName="PolicheckWords" ma:readOnly="false">
      <xsd:simpleType>
        <xsd:restriction base="dms:Text"/>
      </xsd:simpleType>
    </xsd:element>
    <xsd:element name="BusinessGroup" ma:index="105" nillable="true" ma:displayName="Product Division Owner" ma:default="" ma:internalName="BusinessGroup" ma:readOnly="false">
      <xsd:simpleType>
        <xsd:restriction base="dms:Unknown"/>
      </xsd:simpleType>
    </xsd:element>
    <xsd:element name="UAProjectedTotalWords" ma:index="106" nillable="true" ma:displayName="Projected Word Count" ma:default="" ma:internalName="UAProjectedTotalWords" ma:readOnly="false">
      <xsd:simpleType>
        <xsd:restriction base="dms:Unknown"/>
      </xsd:simpleType>
    </xsd:element>
    <xsd:element name="Provider" ma:index="107" nillable="true" ma:displayName="Provider" ma:default="" ma:internalName="Provider" ma:readOnly="false">
      <xsd:simpleType>
        <xsd:restriction base="dms:Unknown"/>
      </xsd:simpleType>
    </xsd:element>
    <xsd:element name="Providers" ma:index="108" nillable="true" ma:displayName="Providers" ma:default="" ma:internalName="Providers">
      <xsd:simpleType>
        <xsd:restriction base="dms:Unknown"/>
      </xsd:simpleType>
    </xsd:element>
    <xsd:element name="PublishStatusLookup" ma:index="109" nillable="true" ma:displayName="Publish Status" ma:default="" ma:list="{E1DF242F-2A85-4892-885C-E072ACF78A23}" ma:internalName="PublishStatusLookup" ma:readOnly="false" ma:showField="PublishStatus" ma:web="e5d022ff-4ce9-4922-b5a4-f245e35e2aac">
      <xsd:complexType>
        <xsd:complexContent>
          <xsd:extension base="dms:MultiChoiceLookup">
            <xsd:sequence>
              <xsd:element name="Value" type="dms:Lookup" maxOccurs="unbounded" minOccurs="0" nillable="true"/>
            </xsd:sequence>
          </xsd:extension>
        </xsd:complexContent>
      </xsd:complexType>
    </xsd:element>
    <xsd:element name="PublishTargets" ma:index="110" nillable="true" ma:displayName="Publish Target" ma:default="OfficeOnlineVNext" ma:internalName="PublishTargets" ma:readOnly="false">
      <xsd:simpleType>
        <xsd:restriction base="dms:Unknown"/>
      </xsd:simpleType>
    </xsd:element>
    <xsd:element name="RecommendationsModifier" ma:index="111" nillable="true" ma:displayName="Recommendations Modifier" ma:default="" ma:internalName="RecommendationsModifier" ma:readOnly="false">
      <xsd:simpleType>
        <xsd:restriction base="dms:Number"/>
      </xsd:simpleType>
    </xsd:element>
    <xsd:element name="ArtSampleDocs" ma:index="112" nillable="true" ma:displayName="Sample Docs" ma:default="" ma:hidden="true" ma:internalName="ArtSampleDocs" ma:readOnly="false">
      <xsd:simpleType>
        <xsd:restriction base="dms:Text"/>
      </xsd:simpleType>
    </xsd:element>
    <xsd:element name="ScenarioTagsTaxHTField0" ma:index="114" nillable="true" ma:taxonomy="true" ma:internalName="ScenarioTagsTaxHTField0" ma:taxonomyFieldName="ScenarioTags" ma:displayName="Scenarios" ma:readOnly="false" ma:default="" ma:fieldId="{67a15031-dfad-40a3-960d-7cc941d4a986}"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6"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7" nillable="true" ma:displayName="Source Title" ma:default="" ma:indexed="true" ma:internalName="SourceTitle" ma:readOnly="false">
      <xsd:simpleType>
        <xsd:restriction base="dms:Text"/>
      </xsd:simpleType>
    </xsd:element>
    <xsd:element name="CSXSubmissionDate" ma:index="118" nillable="true" ma:displayName="Submission Date" ma:default="" ma:internalName="CSXSubmissionDate" ma:readOnly="false">
      <xsd:simpleType>
        <xsd:restriction base="dms:DateTime"/>
      </xsd:simpleType>
    </xsd:element>
    <xsd:element name="SubmitterId" ma:index="119" nillable="true" ma:displayName="Submitter ID" ma:default="" ma:internalName="SubmitterId" ma:readOnly="false">
      <xsd:simpleType>
        <xsd:restriction base="dms:Text"/>
      </xsd:simpleType>
    </xsd:element>
    <xsd:element name="TaxCatchAll" ma:index="120" nillable="true" ma:displayName="Taxonomy Catch All Column" ma:hidden="true" ma:list="{2f397b98-bdf6-47da-a1ac-484548f5e091}" ma:internalName="TaxCatchAll" ma:showField="CatchAllData" ma:web="e5d022ff-4ce9-4922-b5a4-f245e35e2aac">
      <xsd:complexType>
        <xsd:complexContent>
          <xsd:extension base="dms:MultiChoiceLookup">
            <xsd:sequence>
              <xsd:element name="Value" type="dms:Lookup" maxOccurs="unbounded" minOccurs="0" nillable="true"/>
            </xsd:sequence>
          </xsd:extension>
        </xsd:complexContent>
      </xsd:complexType>
    </xsd:element>
    <xsd:element name="TaxCatchAllLabel" ma:index="121" nillable="true" ma:displayName="Taxonomy Catch All Column1" ma:hidden="true" ma:list="{2f397b98-bdf6-47da-a1ac-484548f5e091}" ma:internalName="TaxCatchAllLabel" ma:readOnly="true" ma:showField="CatchAllDataLabel" ma:web="e5d022ff-4ce9-4922-b5a4-f245e35e2aac">
      <xsd:complexType>
        <xsd:complexContent>
          <xsd:extension base="dms:MultiChoiceLookup">
            <xsd:sequence>
              <xsd:element name="Value" type="dms:Lookup" maxOccurs="unbounded" minOccurs="0" nillable="true"/>
            </xsd:sequence>
          </xsd:extension>
        </xsd:complexContent>
      </xsd:complexType>
    </xsd:element>
    <xsd:element name="TemplateStatus" ma:index="122" nillable="true" ma:displayName="Template Status" ma:default="" ma:internalName="TemplateStatus">
      <xsd:simpleType>
        <xsd:restriction base="dms:Unknown"/>
      </xsd:simpleType>
    </xsd:element>
    <xsd:element name="TemplateTemplateType" ma:index="123" nillable="true" ma:displayName="Template Type" ma:default="" ma:internalName="TemplateTemplateType">
      <xsd:simpleType>
        <xsd:restriction base="dms:Unknown"/>
      </xsd:simpleType>
    </xsd:element>
    <xsd:element name="ThumbnailAssetId" ma:index="124" nillable="true" ma:displayName="Thumbnail Image Asset" ma:default="" ma:internalName="ThumbnailAssetId" ma:readOnly="false">
      <xsd:simpleType>
        <xsd:restriction base="dms:Text"/>
      </xsd:simpleType>
    </xsd:element>
    <xsd:element name="TimesCloned" ma:index="125" nillable="true" ma:displayName="Times Cloned" ma:default="" ma:internalName="TimesCloned" ma:readOnly="false">
      <xsd:simpleType>
        <xsd:restriction base="dms:Number"/>
      </xsd:simpleType>
    </xsd:element>
    <xsd:element name="TrustLevel" ma:index="127" nillable="true" ma:displayName="Trust Level" ma:default="1 Microsoft Managed Content" ma:internalName="TrustLevel" ma:readOnly="false">
      <xsd:simpleType>
        <xsd:restriction base="dms:Unknown"/>
      </xsd:simpleType>
    </xsd:element>
    <xsd:element name="UALocComments" ma:index="128" nillable="true" ma:displayName="UA Loc Comments" ma:default="" ma:internalName="UALocComments" ma:readOnly="false">
      <xsd:simpleType>
        <xsd:restriction base="dms:Note"/>
      </xsd:simpleType>
    </xsd:element>
    <xsd:element name="UALocRecommendation" ma:index="129"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0" nillable="true" ma:displayName="UA Notes" ma:default="" ma:internalName="UANotes" ma:readOnly="false">
      <xsd:simpleType>
        <xsd:restriction base="dms:Note"/>
      </xsd:simpleType>
    </xsd:element>
    <xsd:element name="TPAppVersion" ma:index="131" nillable="true" ma:displayName="Version" ma:default="" ma:internalName="TPAppVersion">
      <xsd:simpleType>
        <xsd:restriction base="dms:Text"/>
      </xsd:simpleType>
    </xsd:element>
    <xsd:element name="VoteCount" ma:index="132"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1" ma:displayName="Content Type"/>
        <xsd:element ref="dc:title" minOccurs="0" maxOccurs="1" ma:index="126"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9D695E-665D-4C20-819E-F1B2D8E65F29}">
  <ds:schemaRefs>
    <ds:schemaRef ds:uri="http://schemas.microsoft.com/sharepoint/v3/contenttype/forms"/>
  </ds:schemaRefs>
</ds:datastoreItem>
</file>

<file path=customXml/itemProps2.xml><?xml version="1.0" encoding="utf-8"?>
<ds:datastoreItem xmlns:ds="http://schemas.openxmlformats.org/officeDocument/2006/customXml" ds:itemID="{17EA1D04-90B4-48FC-9230-D15C6BE0A837}">
  <ds:schemaRefs>
    <ds:schemaRef ds:uri="http://schemas.microsoft.com/office/2006/metadata/properties"/>
    <ds:schemaRef ds:uri="http://schemas.microsoft.com/office/infopath/2007/PartnerControls"/>
    <ds:schemaRef ds:uri="e5d022ff-4ce9-4922-b5a4-f245e35e2aac"/>
  </ds:schemaRefs>
</ds:datastoreItem>
</file>

<file path=customXml/itemProps3.xml><?xml version="1.0" encoding="utf-8"?>
<ds:datastoreItem xmlns:ds="http://schemas.openxmlformats.org/officeDocument/2006/customXml" ds:itemID="{AE6186B4-B1EF-4695-A72C-0ABA8BE594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d022ff-4ce9-4922-b5a4-f245e35e2a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345</TotalTime>
  <Words>1534</Words>
  <Application>Microsoft Office PowerPoint</Application>
  <PresentationFormat>Apresentação na tela (4:3)</PresentationFormat>
  <Paragraphs>109</Paragraphs>
  <Slides>26</Slides>
  <Notes>26</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26</vt:i4>
      </vt:variant>
    </vt:vector>
  </HeadingPairs>
  <TitlesOfParts>
    <vt:vector size="31" baseType="lpstr">
      <vt:lpstr>Arial</vt:lpstr>
      <vt:lpstr>Arial</vt:lpstr>
      <vt:lpstr>Calibri</vt:lpstr>
      <vt:lpstr>Franklin Gothic Medium Cond</vt:lpstr>
      <vt:lpstr>Stacked_blocks_with_text_TP101919213</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Augusto César Reis Rossi</dc:creator>
  <cp:lastModifiedBy>Augusto César Reis Rossi</cp:lastModifiedBy>
  <cp:revision>3</cp:revision>
  <dcterms:created xsi:type="dcterms:W3CDTF">2022-06-01T02:20:28Z</dcterms:created>
  <dcterms:modified xsi:type="dcterms:W3CDTF">2022-06-22T21:02:11Z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0x01010062057737089D604C8995D725789FFFFD0400C05BDBFCDB0BE84BA6AEC1D1A4F5E4CE</vt:lpwstr>
  </property>
</Properties>
</file>